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93" r:id="rId4"/>
    <p:sldId id="294" r:id="rId5"/>
    <p:sldId id="295" r:id="rId6"/>
    <p:sldId id="296" r:id="rId7"/>
    <p:sldId id="297" r:id="rId8"/>
    <p:sldId id="298" r:id="rId9"/>
    <p:sldId id="299" r:id="rId10"/>
    <p:sldId id="300" r:id="rId11"/>
    <p:sldId id="301" r:id="rId12"/>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BC2C3EB-EB22-4DFD-AF0D-808245C0553B}" type="datetimeFigureOut">
              <a:rPr lang="ru-RU" smtClean="0"/>
              <a:t>31.07.2023</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0F4068-7974-480C-9567-30634C256840}" type="slidenum">
              <a:rPr lang="ru-RU" smtClean="0"/>
              <a:t>‹#›</a:t>
            </a:fld>
            <a:endParaRPr lang="ru-RU"/>
          </a:p>
        </p:txBody>
      </p:sp>
    </p:spTree>
    <p:extLst>
      <p:ext uri="{BB962C8B-B14F-4D97-AF65-F5344CB8AC3E}">
        <p14:creationId xmlns:p14="http://schemas.microsoft.com/office/powerpoint/2010/main" val="63426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500E8C-D061-47F2-95C3-F703FD9EFBEC}" type="slidenum">
              <a:rPr lang="ru-RU" smtClean="0"/>
              <a:t>‹#›</a:t>
            </a:fld>
            <a:endParaRPr lang="ru-RU"/>
          </a:p>
        </p:txBody>
      </p:sp>
    </p:spTree>
    <p:extLst>
      <p:ext uri="{BB962C8B-B14F-4D97-AF65-F5344CB8AC3E}">
        <p14:creationId xmlns:p14="http://schemas.microsoft.com/office/powerpoint/2010/main" val="27142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500E8C-D061-47F2-95C3-F703FD9EFBEC}" type="slidenum">
              <a:rPr lang="ru-RU" smtClean="0"/>
              <a:t>‹#›</a:t>
            </a:fld>
            <a:endParaRPr lang="ru-RU"/>
          </a:p>
        </p:txBody>
      </p:sp>
    </p:spTree>
    <p:extLst>
      <p:ext uri="{BB962C8B-B14F-4D97-AF65-F5344CB8AC3E}">
        <p14:creationId xmlns:p14="http://schemas.microsoft.com/office/powerpoint/2010/main" val="85430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500E8C-D061-47F2-95C3-F703FD9EFBEC}" type="slidenum">
              <a:rPr lang="ru-RU" smtClean="0"/>
              <a:t>‹#›</a:t>
            </a:fld>
            <a:endParaRPr lang="ru-RU"/>
          </a:p>
        </p:txBody>
      </p:sp>
    </p:spTree>
    <p:extLst>
      <p:ext uri="{BB962C8B-B14F-4D97-AF65-F5344CB8AC3E}">
        <p14:creationId xmlns:p14="http://schemas.microsoft.com/office/powerpoint/2010/main" val="1618145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bg>
      <p:bgPr>
        <a:solidFill>
          <a:srgbClr val="FFFFF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32F8EDCF-3979-41F7-BD55-BB5BBB9BBD40}"/>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Effect>
                      <a14:brightnessContrast bright="-3000" contrast="43000"/>
                    </a14:imgEffect>
                  </a14:imgLayer>
                </a14:imgProps>
              </a:ext>
            </a:extLst>
          </a:blip>
          <a:stretch>
            <a:fillRect/>
          </a:stretch>
        </p:blipFill>
        <p:spPr>
          <a:xfrm>
            <a:off x="2468" y="0"/>
            <a:ext cx="12187067" cy="6858000"/>
          </a:xfrm>
          <a:prstGeom prst="rect">
            <a:avLst/>
          </a:prstGeom>
        </p:spPr>
      </p:pic>
      <p:sp>
        <p:nvSpPr>
          <p:cNvPr id="2" name="Title 1">
            <a:extLst>
              <a:ext uri="{FF2B5EF4-FFF2-40B4-BE49-F238E27FC236}">
                <a16:creationId xmlns:a16="http://schemas.microsoft.com/office/drawing/2014/main" xmlns="" id="{90602BA8-59C4-49CA-A80E-77E37E785FB7}"/>
              </a:ext>
            </a:extLst>
          </p:cNvPr>
          <p:cNvSpPr>
            <a:spLocks noGrp="1"/>
          </p:cNvSpPr>
          <p:nvPr>
            <p:ph type="ctrTitle"/>
          </p:nvPr>
        </p:nvSpPr>
        <p:spPr>
          <a:xfrm>
            <a:off x="379187" y="2004303"/>
            <a:ext cx="5716815" cy="2149314"/>
          </a:xfrm>
        </p:spPr>
        <p:txBody>
          <a:bodyPr anchor="t">
            <a:normAutofit/>
          </a:bodyPr>
          <a:lstStyle>
            <a:lvl1pPr algn="l">
              <a:defRPr sz="36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a16="http://schemas.microsoft.com/office/drawing/2014/main" xmlns="" id="{5589EFB6-A77C-4C11-AF39-CFE41C9D5BA4}"/>
              </a:ext>
            </a:extLst>
          </p:cNvPr>
          <p:cNvSpPr>
            <a:spLocks noGrp="1"/>
          </p:cNvSpPr>
          <p:nvPr>
            <p:ph type="subTitle" idx="1"/>
          </p:nvPr>
        </p:nvSpPr>
        <p:spPr>
          <a:xfrm>
            <a:off x="379187" y="5370513"/>
            <a:ext cx="5716815" cy="390526"/>
          </a:xfrm>
        </p:spPr>
        <p:txBody>
          <a:bodyPr>
            <a:normAutofit/>
          </a:bodyPr>
          <a:lstStyle>
            <a:lvl1pPr marL="0" indent="0" algn="l">
              <a:buNone/>
              <a:defRPr sz="2000">
                <a:solidFill>
                  <a:srgbClr val="000000"/>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ru-RU" dirty="0"/>
          </a:p>
        </p:txBody>
      </p:sp>
      <p:pic>
        <p:nvPicPr>
          <p:cNvPr id="11" name="Рисунок 10">
            <a:extLst>
              <a:ext uri="{FF2B5EF4-FFF2-40B4-BE49-F238E27FC236}">
                <a16:creationId xmlns:a16="http://schemas.microsoft.com/office/drawing/2014/main" xmlns="" id="{8C98131A-5EED-4F21-A1D0-AEE44A330C2B}"/>
              </a:ext>
            </a:extLst>
          </p:cNvPr>
          <p:cNvPicPr>
            <a:picLocks noChangeAspect="1"/>
          </p:cNvPicPr>
          <p:nvPr userDrawn="1"/>
        </p:nvPicPr>
        <p:blipFill>
          <a:blip r:embed="rId4"/>
          <a:stretch>
            <a:fillRect/>
          </a:stretch>
        </p:blipFill>
        <p:spPr>
          <a:xfrm>
            <a:off x="242208" y="137743"/>
            <a:ext cx="1933141" cy="751777"/>
          </a:xfrm>
          <a:prstGeom prst="rect">
            <a:avLst/>
          </a:prstGeom>
        </p:spPr>
      </p:pic>
      <p:sp>
        <p:nvSpPr>
          <p:cNvPr id="10" name="Slide Number Placeholder 6">
            <a:extLst>
              <a:ext uri="{FF2B5EF4-FFF2-40B4-BE49-F238E27FC236}">
                <a16:creationId xmlns:a16="http://schemas.microsoft.com/office/drawing/2014/main" xmlns="" id="{C3617151-57D0-4441-BF23-61528D228CB2}"/>
              </a:ext>
            </a:extLst>
          </p:cNvPr>
          <p:cNvSpPr>
            <a:spLocks noGrp="1"/>
          </p:cNvSpPr>
          <p:nvPr>
            <p:ph type="sldNum" sz="quarter" idx="10"/>
          </p:nvPr>
        </p:nvSpPr>
        <p:spPr>
          <a:xfrm>
            <a:off x="8610600" y="6356354"/>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a16="http://schemas.microsoft.com/office/drawing/2014/main" xmlns="" id="{0DE5B966-1769-4475-87AC-B648616EE042}"/>
              </a:ext>
            </a:extLst>
          </p:cNvPr>
          <p:cNvSpPr txBox="1">
            <a:spLocks/>
          </p:cNvSpPr>
          <p:nvPr userDrawn="1"/>
        </p:nvSpPr>
        <p:spPr>
          <a:xfrm>
            <a:off x="379186" y="5965824"/>
            <a:ext cx="5716815" cy="3905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400" dirty="0"/>
          </a:p>
        </p:txBody>
      </p:sp>
      <p:sp>
        <p:nvSpPr>
          <p:cNvPr id="17" name="Text Placeholder 16">
            <a:extLst>
              <a:ext uri="{FF2B5EF4-FFF2-40B4-BE49-F238E27FC236}">
                <a16:creationId xmlns:a16="http://schemas.microsoft.com/office/drawing/2014/main" xmlns="" id="{621A0428-65CA-4233-9588-FE9A4125CB9E}"/>
              </a:ext>
            </a:extLst>
          </p:cNvPr>
          <p:cNvSpPr>
            <a:spLocks noGrp="1"/>
          </p:cNvSpPr>
          <p:nvPr>
            <p:ph type="body" sz="quarter" idx="11"/>
          </p:nvPr>
        </p:nvSpPr>
        <p:spPr>
          <a:xfrm>
            <a:off x="379186" y="5983288"/>
            <a:ext cx="5716817" cy="484188"/>
          </a:xfrm>
        </p:spPr>
        <p:txBody>
          <a:bodyPr anchor="ctr">
            <a:noAutofit/>
          </a:bodyPr>
          <a:lstStyle>
            <a:lvl1pPr marL="0" indent="0">
              <a:buNone/>
              <a:defRPr sz="1400">
                <a:solidFill>
                  <a:srgbClr val="000000"/>
                </a:solidFill>
              </a:defRPr>
            </a:lvl1pPr>
            <a:lvl2pPr marL="457189" indent="0">
              <a:buNone/>
              <a:defRPr sz="1400">
                <a:solidFill>
                  <a:srgbClr val="000000"/>
                </a:solidFill>
              </a:defRPr>
            </a:lvl2pPr>
            <a:lvl3pPr marL="914377" indent="0">
              <a:buNone/>
              <a:defRPr sz="1400">
                <a:solidFill>
                  <a:srgbClr val="000000"/>
                </a:solidFill>
              </a:defRPr>
            </a:lvl3pPr>
            <a:lvl4pPr marL="1371566" indent="0">
              <a:buNone/>
              <a:defRPr sz="1400">
                <a:solidFill>
                  <a:srgbClr val="000000"/>
                </a:solidFill>
              </a:defRPr>
            </a:lvl4pPr>
            <a:lvl5pPr marL="1828754" indent="0">
              <a:buNone/>
              <a:defRPr sz="1400">
                <a:solidFill>
                  <a:srgbClr val="000000"/>
                </a:solidFill>
              </a:defRPr>
            </a:lvl5pPr>
          </a:lstStyle>
          <a:p>
            <a:pPr lvl="0"/>
            <a:r>
              <a:rPr lang="en-US" dirty="0"/>
              <a:t>Click to edit Master text styles</a:t>
            </a:r>
          </a:p>
        </p:txBody>
      </p:sp>
      <p:pic>
        <p:nvPicPr>
          <p:cNvPr id="14" name="Graphic 13">
            <a:extLst>
              <a:ext uri="{FF2B5EF4-FFF2-40B4-BE49-F238E27FC236}">
                <a16:creationId xmlns:a16="http://schemas.microsoft.com/office/drawing/2014/main" xmlns="" id="{8DD2ED7C-EE3E-447B-928D-930365F8BE74}"/>
              </a:ext>
            </a:extLst>
          </p:cNvPr>
          <p:cNvPicPr>
            <a:picLocks noChangeAspect="1"/>
          </p:cNvPicPr>
          <p:nvPr userDrawn="1"/>
        </p:nvPicPr>
        <p:blipFill>
          <a:blip r:embed="rId5">
            <a:lum bright="6000" contrast="12000"/>
            <a:extLst>
              <a:ext uri="{96DAC541-7B7A-43D3-8B79-37D633B846F1}">
                <asvg:svgBlip xmlns:asvg="http://schemas.microsoft.com/office/drawing/2016/SVG/main" xmlns="" r:embed="rId6"/>
              </a:ext>
            </a:extLst>
          </a:blip>
          <a:stretch>
            <a:fillRect/>
          </a:stretch>
        </p:blipFill>
        <p:spPr>
          <a:xfrm>
            <a:off x="6882949" y="831176"/>
            <a:ext cx="4929867" cy="4929867"/>
          </a:xfrm>
          <a:prstGeom prst="rect">
            <a:avLst/>
          </a:prstGeom>
        </p:spPr>
      </p:pic>
    </p:spTree>
    <p:extLst>
      <p:ext uri="{BB962C8B-B14F-4D97-AF65-F5344CB8AC3E}">
        <p14:creationId xmlns:p14="http://schemas.microsoft.com/office/powerpoint/2010/main" val="2372113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DF5ABC-2F51-4348-936E-5C87AD6348D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18000"/>
                    </a14:imgEffect>
                  </a14:imgLayer>
                </a14:imgProps>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a16="http://schemas.microsoft.com/office/drawing/2014/main" xmlns="" id="{C1BAB3E4-8CDB-4F6A-B3E4-6E0AAEA08B5E}"/>
              </a:ext>
            </a:extLst>
          </p:cNvPr>
          <p:cNvSpPr>
            <a:spLocks noGrp="1"/>
          </p:cNvSpPr>
          <p:nvPr>
            <p:ph type="sldNum" sz="quarter" idx="10"/>
          </p:nvPr>
        </p:nvSpPr>
        <p:spPr>
          <a:xfrm>
            <a:off x="8743949" y="633413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xmlns=""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16" name="Title 2">
            <a:extLst>
              <a:ext uri="{FF2B5EF4-FFF2-40B4-BE49-F238E27FC236}">
                <a16:creationId xmlns:a16="http://schemas.microsoft.com/office/drawing/2014/main" xmlns="" id="{74242212-74B6-428E-A4FD-D6259025E325}"/>
              </a:ext>
            </a:extLst>
          </p:cNvPr>
          <p:cNvSpPr>
            <a:spLocks noGrp="1"/>
          </p:cNvSpPr>
          <p:nvPr>
            <p:ph type="title"/>
          </p:nvPr>
        </p:nvSpPr>
        <p:spPr>
          <a:xfrm>
            <a:off x="962025" y="4"/>
            <a:ext cx="10534651" cy="838199"/>
          </a:xfrm>
        </p:spPr>
        <p:txBody>
          <a:bodyPr anchor="ctr">
            <a:normAutofit/>
          </a:bodyPr>
          <a:lstStyle>
            <a:lvl1pPr>
              <a:tabLst>
                <a:tab pos="809625" algn="l"/>
              </a:tabLst>
              <a:defRPr sz="2400" b="1">
                <a:solidFill>
                  <a:schemeClr val="tx1"/>
                </a:solidFill>
              </a:defRPr>
            </a:lvl1pPr>
          </a:lstStyle>
          <a:p>
            <a:pPr>
              <a:tabLst>
                <a:tab pos="809625" algn="l"/>
              </a:tabLst>
            </a:pPr>
            <a:endParaRPr lang="ru-RU" dirty="0"/>
          </a:p>
        </p:txBody>
      </p:sp>
      <p:pic>
        <p:nvPicPr>
          <p:cNvPr id="17" name="Рисунок 38">
            <a:extLst>
              <a:ext uri="{FF2B5EF4-FFF2-40B4-BE49-F238E27FC236}">
                <a16:creationId xmlns:a16="http://schemas.microsoft.com/office/drawing/2014/main" xmlns="" id="{EACDABC3-91E6-489E-BD75-AECE9345F6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865" y="34942"/>
            <a:ext cx="691747" cy="696899"/>
          </a:xfrm>
          <a:prstGeom prst="rect">
            <a:avLst/>
          </a:prstGeom>
        </p:spPr>
      </p:pic>
      <p:sp>
        <p:nvSpPr>
          <p:cNvPr id="19" name="Text Placeholder 18">
            <a:extLst>
              <a:ext uri="{FF2B5EF4-FFF2-40B4-BE49-F238E27FC236}">
                <a16:creationId xmlns:a16="http://schemas.microsoft.com/office/drawing/2014/main" xmlns="" id="{BE3871F9-012E-4CA1-B5B3-003F9F793BA7}"/>
              </a:ext>
            </a:extLst>
          </p:cNvPr>
          <p:cNvSpPr>
            <a:spLocks noGrp="1"/>
          </p:cNvSpPr>
          <p:nvPr>
            <p:ph type="body" sz="quarter" idx="11"/>
          </p:nvPr>
        </p:nvSpPr>
        <p:spPr>
          <a:xfrm>
            <a:off x="962024" y="1323975"/>
            <a:ext cx="10525125" cy="4895850"/>
          </a:xfrm>
        </p:spPr>
        <p:txBody>
          <a:bodyPr>
            <a:normAutofit/>
          </a:bodyPr>
          <a:lstStyle>
            <a:lvl1pPr marL="228594" indent="-228594">
              <a:buClr>
                <a:schemeClr val="tx2"/>
              </a:buClr>
              <a:buFont typeface="Wingdings" panose="05000000000000000000" pitchFamily="2" charset="2"/>
              <a:buChar char="§"/>
              <a:defRPr sz="1800">
                <a:solidFill>
                  <a:srgbClr val="000000"/>
                </a:solidFill>
              </a:defRPr>
            </a:lvl1pPr>
            <a:lvl2pPr marL="685783" indent="-228594">
              <a:buClr>
                <a:schemeClr val="tx2"/>
              </a:buClr>
              <a:buFont typeface="Wingdings" panose="05000000000000000000" pitchFamily="2" charset="2"/>
              <a:buChar char="§"/>
              <a:defRPr sz="1800">
                <a:solidFill>
                  <a:srgbClr val="000000"/>
                </a:solidFill>
              </a:defRPr>
            </a:lvl2pPr>
            <a:lvl3pPr marL="1142971" indent="-228594">
              <a:buClr>
                <a:schemeClr val="tx2"/>
              </a:buClr>
              <a:buFont typeface="Wingdings" panose="05000000000000000000" pitchFamily="2" charset="2"/>
              <a:buChar char="§"/>
              <a:defRPr sz="1800">
                <a:solidFill>
                  <a:srgbClr val="000000"/>
                </a:solidFill>
              </a:defRPr>
            </a:lvl3pPr>
            <a:lvl4pPr marL="1600160" indent="-228594">
              <a:buClr>
                <a:schemeClr val="tx2"/>
              </a:buClr>
              <a:buFont typeface="Wingdings" panose="05000000000000000000" pitchFamily="2" charset="2"/>
              <a:buChar char="§"/>
              <a:defRPr sz="1800">
                <a:solidFill>
                  <a:srgbClr val="000000"/>
                </a:solidFill>
              </a:defRPr>
            </a:lvl4pPr>
            <a:lvl5pPr marL="2057349" indent="-228594">
              <a:buClr>
                <a:schemeClr val="tx2"/>
              </a:buClr>
              <a:buFont typeface="Wingdings" panose="05000000000000000000" pitchFamily="2" charset="2"/>
              <a:buChar cha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Tree>
    <p:extLst>
      <p:ext uri="{BB962C8B-B14F-4D97-AF65-F5344CB8AC3E}">
        <p14:creationId xmlns:p14="http://schemas.microsoft.com/office/powerpoint/2010/main" val="72365528"/>
      </p:ext>
    </p:extLst>
  </p:cSld>
  <p:clrMapOvr>
    <a:masterClrMapping/>
  </p:clrMapOvr>
  <p:extLst mod="1">
    <p:ext uri="{DCECCB84-F9BA-43D5-87BE-67443E8EF086}">
      <p15:sldGuideLst xmlns:p15="http://schemas.microsoft.com/office/powerpoint/2012/main">
        <p15:guide id="1" pos="7243">
          <p15:clr>
            <a:srgbClr val="FBAE40"/>
          </p15:clr>
        </p15:guide>
        <p15:guide id="2" pos="30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500E8C-D061-47F2-95C3-F703FD9EFBEC}" type="slidenum">
              <a:rPr lang="ru-RU" smtClean="0"/>
              <a:t>‹#›</a:t>
            </a:fld>
            <a:endParaRPr lang="ru-RU"/>
          </a:p>
        </p:txBody>
      </p:sp>
    </p:spTree>
    <p:extLst>
      <p:ext uri="{BB962C8B-B14F-4D97-AF65-F5344CB8AC3E}">
        <p14:creationId xmlns:p14="http://schemas.microsoft.com/office/powerpoint/2010/main" val="78040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500E8C-D061-47F2-95C3-F703FD9EFBEC}" type="slidenum">
              <a:rPr lang="ru-RU" smtClean="0"/>
              <a:t>‹#›</a:t>
            </a:fld>
            <a:endParaRPr lang="ru-RU"/>
          </a:p>
        </p:txBody>
      </p:sp>
    </p:spTree>
    <p:extLst>
      <p:ext uri="{BB962C8B-B14F-4D97-AF65-F5344CB8AC3E}">
        <p14:creationId xmlns:p14="http://schemas.microsoft.com/office/powerpoint/2010/main" val="233220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500E8C-D061-47F2-95C3-F703FD9EFBEC}" type="slidenum">
              <a:rPr lang="ru-RU" smtClean="0"/>
              <a:t>‹#›</a:t>
            </a:fld>
            <a:endParaRPr lang="ru-RU"/>
          </a:p>
        </p:txBody>
      </p:sp>
    </p:spTree>
    <p:extLst>
      <p:ext uri="{BB962C8B-B14F-4D97-AF65-F5344CB8AC3E}">
        <p14:creationId xmlns:p14="http://schemas.microsoft.com/office/powerpoint/2010/main" val="172183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D500E8C-D061-47F2-95C3-F703FD9EFBEC}" type="slidenum">
              <a:rPr lang="ru-RU" smtClean="0"/>
              <a:t>‹#›</a:t>
            </a:fld>
            <a:endParaRPr lang="ru-RU"/>
          </a:p>
        </p:txBody>
      </p:sp>
    </p:spTree>
    <p:extLst>
      <p:ext uri="{BB962C8B-B14F-4D97-AF65-F5344CB8AC3E}">
        <p14:creationId xmlns:p14="http://schemas.microsoft.com/office/powerpoint/2010/main" val="127261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D500E8C-D061-47F2-95C3-F703FD9EFBEC}" type="slidenum">
              <a:rPr lang="ru-RU" smtClean="0"/>
              <a:t>‹#›</a:t>
            </a:fld>
            <a:endParaRPr lang="ru-RU"/>
          </a:p>
        </p:txBody>
      </p:sp>
    </p:spTree>
    <p:extLst>
      <p:ext uri="{BB962C8B-B14F-4D97-AF65-F5344CB8AC3E}">
        <p14:creationId xmlns:p14="http://schemas.microsoft.com/office/powerpoint/2010/main" val="140834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D500E8C-D061-47F2-95C3-F703FD9EFBEC}" type="slidenum">
              <a:rPr lang="ru-RU" smtClean="0"/>
              <a:t>‹#›</a:t>
            </a:fld>
            <a:endParaRPr lang="ru-RU"/>
          </a:p>
        </p:txBody>
      </p:sp>
    </p:spTree>
    <p:extLst>
      <p:ext uri="{BB962C8B-B14F-4D97-AF65-F5344CB8AC3E}">
        <p14:creationId xmlns:p14="http://schemas.microsoft.com/office/powerpoint/2010/main" val="279275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500E8C-D061-47F2-95C3-F703FD9EFBEC}" type="slidenum">
              <a:rPr lang="ru-RU" smtClean="0"/>
              <a:t>‹#›</a:t>
            </a:fld>
            <a:endParaRPr lang="ru-RU"/>
          </a:p>
        </p:txBody>
      </p:sp>
    </p:spTree>
    <p:extLst>
      <p:ext uri="{BB962C8B-B14F-4D97-AF65-F5344CB8AC3E}">
        <p14:creationId xmlns:p14="http://schemas.microsoft.com/office/powerpoint/2010/main" val="2969286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500E8C-D061-47F2-95C3-F703FD9EFBEC}" type="slidenum">
              <a:rPr lang="ru-RU" smtClean="0"/>
              <a:t>‹#›</a:t>
            </a:fld>
            <a:endParaRPr lang="ru-RU"/>
          </a:p>
        </p:txBody>
      </p:sp>
    </p:spTree>
    <p:extLst>
      <p:ext uri="{BB962C8B-B14F-4D97-AF65-F5344CB8AC3E}">
        <p14:creationId xmlns:p14="http://schemas.microsoft.com/office/powerpoint/2010/main" val="5161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00E8C-D061-47F2-95C3-F703FD9EFBEC}" type="slidenum">
              <a:rPr lang="ru-RU" smtClean="0"/>
              <a:t>‹#›</a:t>
            </a:fld>
            <a:endParaRPr lang="ru-RU"/>
          </a:p>
        </p:txBody>
      </p:sp>
    </p:spTree>
    <p:extLst>
      <p:ext uri="{BB962C8B-B14F-4D97-AF65-F5344CB8AC3E}">
        <p14:creationId xmlns:p14="http://schemas.microsoft.com/office/powerpoint/2010/main" val="1807898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C2C99F-2972-437D-809B-B83212B5EC8F}"/>
              </a:ext>
            </a:extLst>
          </p:cNvPr>
          <p:cNvSpPr>
            <a:spLocks noGrp="1"/>
          </p:cNvSpPr>
          <p:nvPr>
            <p:ph type="ctrTitle"/>
          </p:nvPr>
        </p:nvSpPr>
        <p:spPr>
          <a:xfrm>
            <a:off x="422377" y="2067697"/>
            <a:ext cx="6006987" cy="3372417"/>
          </a:xfrm>
        </p:spPr>
        <p:txBody>
          <a:bodyPr>
            <a:noAutofit/>
          </a:bodyPr>
          <a:lstStyle/>
          <a:p>
            <a:pPr algn="ctr"/>
            <a:r>
              <a:rPr lang="en-US" sz="6000" kern="0" dirty="0" smtClean="0">
                <a:solidFill>
                  <a:prstClr val="black"/>
                </a:solidFill>
                <a:latin typeface="+mn-lt"/>
                <a:ea typeface="Times New Roman" panose="02020603050405020304" pitchFamily="18" charset="0"/>
                <a:cs typeface="Segoe UI" panose="020B0502040204020203" pitchFamily="34" charset="0"/>
              </a:rPr>
              <a:t>10 </a:t>
            </a:r>
            <a:r>
              <a:rPr lang="ru-RU" sz="6000" kern="0" dirty="0" smtClean="0">
                <a:solidFill>
                  <a:prstClr val="black"/>
                </a:solidFill>
                <a:latin typeface="+mn-lt"/>
                <a:ea typeface="Times New Roman" panose="02020603050405020304" pitchFamily="18" charset="0"/>
                <a:cs typeface="Segoe UI" panose="020B0502040204020203" pitchFamily="34" charset="0"/>
              </a:rPr>
              <a:t>ошибок кадастровых инженеров </a:t>
            </a:r>
            <a:r>
              <a:rPr lang="ru-RU" sz="6000" kern="0" dirty="0">
                <a:solidFill>
                  <a:prstClr val="black"/>
                </a:solidFill>
                <a:ea typeface="Times New Roman" panose="02020603050405020304" pitchFamily="18" charset="0"/>
                <a:cs typeface="Segoe UI" panose="020B0502040204020203" pitchFamily="34" charset="0"/>
              </a:rPr>
              <a:t/>
            </a:r>
            <a:br>
              <a:rPr lang="ru-RU" sz="6000" kern="0" dirty="0">
                <a:solidFill>
                  <a:prstClr val="black"/>
                </a:solidFill>
                <a:ea typeface="Times New Roman" panose="02020603050405020304" pitchFamily="18" charset="0"/>
                <a:cs typeface="Segoe UI" panose="020B0502040204020203" pitchFamily="34" charset="0"/>
              </a:rPr>
            </a:br>
            <a:endParaRPr lang="ru-RU" sz="6000" dirty="0"/>
          </a:p>
        </p:txBody>
      </p:sp>
      <p:sp>
        <p:nvSpPr>
          <p:cNvPr id="4" name="Slide Number Placeholder 3">
            <a:extLst>
              <a:ext uri="{FF2B5EF4-FFF2-40B4-BE49-F238E27FC236}">
                <a16:creationId xmlns:a16="http://schemas.microsoft.com/office/drawing/2014/main" xmlns="" id="{D8B0404D-D083-461B-A950-7EB0D8A093C9}"/>
              </a:ext>
            </a:extLst>
          </p:cNvPr>
          <p:cNvSpPr>
            <a:spLocks noGrp="1"/>
          </p:cNvSpPr>
          <p:nvPr>
            <p:ph type="sldNum" sz="quarter" idx="10"/>
          </p:nvPr>
        </p:nvSpPr>
        <p:spPr/>
        <p:txBody>
          <a:bodyPr/>
          <a:lstStyle/>
          <a:p>
            <a:fld id="{48F63A3B-78C7-47BE-AE5E-E10140E04643}" type="slidenum">
              <a:rPr lang="en-US" smtClean="0"/>
              <a:t>1</a:t>
            </a:fld>
            <a:endParaRPr lang="en-US" dirty="0"/>
          </a:p>
        </p:txBody>
      </p:sp>
      <p:pic>
        <p:nvPicPr>
          <p:cNvPr id="5" name="Рисунок 4" descr="https://avatars.mds.yandex.net/i?id=500395fef97fe0876bb868db885e84b8_l-5065420-images-thumbs&amp;ref=rim&amp;n=13&amp;w=871&amp;h=456"/>
          <p:cNvPicPr/>
          <p:nvPr/>
        </p:nvPicPr>
        <p:blipFill rotWithShape="1">
          <a:blip r:embed="rId2">
            <a:extLst>
              <a:ext uri="{28A0092B-C50C-407E-A947-70E740481C1C}">
                <a14:useLocalDpi xmlns:a14="http://schemas.microsoft.com/office/drawing/2010/main" val="0"/>
              </a:ext>
            </a:extLst>
          </a:blip>
          <a:srcRect l="11066" t="-613" r="33449" b="613"/>
          <a:stretch/>
        </p:blipFill>
        <p:spPr bwMode="auto">
          <a:xfrm>
            <a:off x="7512908" y="1688757"/>
            <a:ext cx="3517556" cy="33280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6510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a:xfrm>
            <a:off x="8743949" y="6423786"/>
            <a:ext cx="2743200" cy="365125"/>
          </a:xfrm>
        </p:spPr>
        <p:txBody>
          <a:bodyPr/>
          <a:lstStyle/>
          <a:p>
            <a:fld id="{48F63A3B-78C7-47BE-AE5E-E10140E04643}" type="slidenum">
              <a:rPr lang="en-US" smtClean="0"/>
              <a:t>10</a:t>
            </a:fld>
            <a:endParaRPr lang="en-US" dirty="0"/>
          </a:p>
        </p:txBody>
      </p:sp>
      <p:sp>
        <p:nvSpPr>
          <p:cNvPr id="8" name="Заголовок 1"/>
          <p:cNvSpPr txBox="1">
            <a:spLocks/>
          </p:cNvSpPr>
          <p:nvPr/>
        </p:nvSpPr>
        <p:spPr>
          <a:xfrm>
            <a:off x="801279" y="-11896"/>
            <a:ext cx="10428336" cy="825499"/>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tabLst>
                <a:tab pos="607219" algn="l"/>
              </a:tabLst>
              <a:defRPr sz="1800" b="1" kern="1200">
                <a:solidFill>
                  <a:schemeClr val="tx2"/>
                </a:solidFill>
                <a:latin typeface="+mj-lt"/>
                <a:ea typeface="+mj-ea"/>
                <a:cs typeface="+mj-cs"/>
              </a:defRPr>
            </a:lvl1pPr>
          </a:lstStyle>
          <a:p>
            <a:pPr algn="ctr"/>
            <a:r>
              <a:rPr lang="ru-RU" sz="3600" dirty="0" smtClean="0">
                <a:solidFill>
                  <a:schemeClr val="accent1">
                    <a:lumMod val="75000"/>
                  </a:schemeClr>
                </a:solidFill>
                <a:latin typeface="+mn-lt"/>
              </a:rPr>
              <a:t>Замечания к техническому плану</a:t>
            </a:r>
            <a:endParaRPr lang="ru-RU" sz="3600" dirty="0">
              <a:solidFill>
                <a:schemeClr val="accent1">
                  <a:lumMod val="75000"/>
                </a:schemeClr>
              </a:solidFill>
              <a:latin typeface="+mn-lt"/>
            </a:endParaRPr>
          </a:p>
        </p:txBody>
      </p:sp>
      <p:sp>
        <p:nvSpPr>
          <p:cNvPr id="16" name="Заголовок 1"/>
          <p:cNvSpPr>
            <a:spLocks noGrp="1"/>
          </p:cNvSpPr>
          <p:nvPr>
            <p:ph type="title"/>
          </p:nvPr>
        </p:nvSpPr>
        <p:spPr>
          <a:xfrm>
            <a:off x="1539380" y="1896776"/>
            <a:ext cx="8506437" cy="720589"/>
          </a:xfrm>
        </p:spPr>
        <p:txBody>
          <a:bodyPr>
            <a:normAutofit/>
          </a:bodyPr>
          <a:lstStyle/>
          <a:p>
            <a:pPr algn="ctr"/>
            <a:r>
              <a:rPr lang="ru-RU" sz="3200" dirty="0" smtClean="0">
                <a:latin typeface="+mn-lt"/>
              </a:rPr>
              <a:t>П. 7 ч. 1 статьи 26 Закона № 218-ФЗ </a:t>
            </a:r>
            <a:endParaRPr lang="ru-RU" sz="3200" b="1" dirty="0">
              <a:latin typeface="+mn-lt"/>
            </a:endParaRPr>
          </a:p>
        </p:txBody>
      </p:sp>
      <p:sp>
        <p:nvSpPr>
          <p:cNvPr id="7" name="Скругленный прямоугольник 6">
            <a:extLst>
              <a:ext uri="{FF2B5EF4-FFF2-40B4-BE49-F238E27FC236}">
                <a16:creationId xmlns:a16="http://schemas.microsoft.com/office/drawing/2014/main" xmlns="" id="{03154E12-6468-C50E-16F4-5A2E81E97044}"/>
              </a:ext>
            </a:extLst>
          </p:cNvPr>
          <p:cNvSpPr/>
          <p:nvPr/>
        </p:nvSpPr>
        <p:spPr>
          <a:xfrm>
            <a:off x="1992926" y="1061953"/>
            <a:ext cx="7536967"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Основание приостановления </a:t>
            </a:r>
            <a:endParaRPr lang="ru-RU" sz="3600" b="1" dirty="0">
              <a:solidFill>
                <a:schemeClr val="bg1"/>
              </a:solidFill>
              <a:cs typeface="Arial" panose="020B0604020202020204" pitchFamily="34" charset="0"/>
            </a:endParaRPr>
          </a:p>
        </p:txBody>
      </p:sp>
      <p:sp>
        <p:nvSpPr>
          <p:cNvPr id="6" name="Скругленный прямоугольник 5">
            <a:extLst>
              <a:ext uri="{FF2B5EF4-FFF2-40B4-BE49-F238E27FC236}">
                <a16:creationId xmlns:a16="http://schemas.microsoft.com/office/drawing/2014/main" xmlns="" id="{03154E12-6468-C50E-16F4-5A2E81E97044}"/>
              </a:ext>
            </a:extLst>
          </p:cNvPr>
          <p:cNvSpPr/>
          <p:nvPr/>
        </p:nvSpPr>
        <p:spPr>
          <a:xfrm>
            <a:off x="1761690" y="2652720"/>
            <a:ext cx="8095374"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Выявленное замечание </a:t>
            </a:r>
            <a:endParaRPr lang="ru-RU" sz="3600" b="1" dirty="0">
              <a:solidFill>
                <a:schemeClr val="bg1"/>
              </a:solidFill>
              <a:cs typeface="Arial" panose="020B0604020202020204" pitchFamily="34" charset="0"/>
            </a:endParaRPr>
          </a:p>
        </p:txBody>
      </p:sp>
      <p:sp>
        <p:nvSpPr>
          <p:cNvPr id="10" name="Заголовок 1"/>
          <p:cNvSpPr txBox="1">
            <a:spLocks/>
          </p:cNvSpPr>
          <p:nvPr/>
        </p:nvSpPr>
        <p:spPr>
          <a:xfrm>
            <a:off x="801280" y="3607267"/>
            <a:ext cx="10196688" cy="2053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tabLst>
                <a:tab pos="809625" algn="l"/>
              </a:tabLst>
              <a:defRPr sz="2400" b="1" kern="1200">
                <a:solidFill>
                  <a:schemeClr val="tx1"/>
                </a:solidFill>
                <a:latin typeface="+mj-lt"/>
                <a:ea typeface="+mj-ea"/>
                <a:cs typeface="+mj-cs"/>
              </a:defRPr>
            </a:lvl1pPr>
          </a:lstStyle>
          <a:p>
            <a:pPr algn="ctr"/>
            <a:endParaRPr lang="ru-RU" sz="2800" dirty="0" smtClean="0">
              <a:latin typeface="+mn-lt"/>
            </a:endParaRPr>
          </a:p>
          <a:p>
            <a:pPr algn="ctr"/>
            <a:r>
              <a:rPr lang="ru-RU" sz="3800" dirty="0" smtClean="0">
                <a:latin typeface="+mn-lt"/>
              </a:rPr>
              <a:t>Технический план противоречит документам, на основании которых был подготовлен  </a:t>
            </a:r>
          </a:p>
          <a:p>
            <a:pPr algn="ctr"/>
            <a:r>
              <a:rPr lang="ru-RU" sz="3200" dirty="0" smtClean="0">
                <a:latin typeface="+mn-lt"/>
              </a:rPr>
              <a:t>  </a:t>
            </a:r>
            <a:endParaRPr lang="ru-RU" sz="3200" dirty="0">
              <a:latin typeface="+mn-lt"/>
            </a:endParaRPr>
          </a:p>
        </p:txBody>
      </p:sp>
    </p:spTree>
    <p:extLst>
      <p:ext uri="{BB962C8B-B14F-4D97-AF65-F5344CB8AC3E}">
        <p14:creationId xmlns:p14="http://schemas.microsoft.com/office/powerpoint/2010/main" val="556123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a:xfrm>
            <a:off x="8743949" y="6423786"/>
            <a:ext cx="2743200" cy="365125"/>
          </a:xfrm>
        </p:spPr>
        <p:txBody>
          <a:bodyPr/>
          <a:lstStyle/>
          <a:p>
            <a:fld id="{48F63A3B-78C7-47BE-AE5E-E10140E04643}" type="slidenum">
              <a:rPr lang="en-US" smtClean="0"/>
              <a:t>11</a:t>
            </a:fld>
            <a:endParaRPr lang="en-US" dirty="0"/>
          </a:p>
        </p:txBody>
      </p:sp>
      <p:sp>
        <p:nvSpPr>
          <p:cNvPr id="8" name="Заголовок 1"/>
          <p:cNvSpPr txBox="1">
            <a:spLocks/>
          </p:cNvSpPr>
          <p:nvPr/>
        </p:nvSpPr>
        <p:spPr>
          <a:xfrm>
            <a:off x="801279" y="-11896"/>
            <a:ext cx="10428336" cy="825499"/>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tabLst>
                <a:tab pos="607219" algn="l"/>
              </a:tabLst>
              <a:defRPr sz="1800" b="1" kern="1200">
                <a:solidFill>
                  <a:schemeClr val="tx2"/>
                </a:solidFill>
                <a:latin typeface="+mj-lt"/>
                <a:ea typeface="+mj-ea"/>
                <a:cs typeface="+mj-cs"/>
              </a:defRPr>
            </a:lvl1pPr>
          </a:lstStyle>
          <a:p>
            <a:pPr algn="ctr"/>
            <a:r>
              <a:rPr lang="ru-RU" sz="3600" dirty="0" smtClean="0">
                <a:solidFill>
                  <a:schemeClr val="accent1">
                    <a:lumMod val="75000"/>
                  </a:schemeClr>
                </a:solidFill>
                <a:latin typeface="+mn-lt"/>
              </a:rPr>
              <a:t>Замечания к техническому плану</a:t>
            </a:r>
            <a:endParaRPr lang="ru-RU" sz="3600" dirty="0">
              <a:solidFill>
                <a:schemeClr val="accent1">
                  <a:lumMod val="75000"/>
                </a:schemeClr>
              </a:solidFill>
              <a:latin typeface="+mn-lt"/>
            </a:endParaRPr>
          </a:p>
        </p:txBody>
      </p:sp>
      <p:sp>
        <p:nvSpPr>
          <p:cNvPr id="16" name="Заголовок 1"/>
          <p:cNvSpPr>
            <a:spLocks noGrp="1"/>
          </p:cNvSpPr>
          <p:nvPr>
            <p:ph type="title"/>
          </p:nvPr>
        </p:nvSpPr>
        <p:spPr>
          <a:xfrm>
            <a:off x="1551963" y="1966622"/>
            <a:ext cx="8506437" cy="606199"/>
          </a:xfrm>
        </p:spPr>
        <p:txBody>
          <a:bodyPr>
            <a:normAutofit/>
          </a:bodyPr>
          <a:lstStyle/>
          <a:p>
            <a:pPr algn="ctr"/>
            <a:r>
              <a:rPr lang="ru-RU" sz="3200" dirty="0" smtClean="0">
                <a:latin typeface="+mn-lt"/>
              </a:rPr>
              <a:t>П. 7 ч. 1 статьи 26 Закона № 218-ФЗ </a:t>
            </a:r>
            <a:endParaRPr lang="ru-RU" sz="3200" b="1" dirty="0">
              <a:latin typeface="+mn-lt"/>
            </a:endParaRPr>
          </a:p>
        </p:txBody>
      </p:sp>
      <p:sp>
        <p:nvSpPr>
          <p:cNvPr id="7" name="Скругленный прямоугольник 6">
            <a:extLst>
              <a:ext uri="{FF2B5EF4-FFF2-40B4-BE49-F238E27FC236}">
                <a16:creationId xmlns:a16="http://schemas.microsoft.com/office/drawing/2014/main" xmlns="" id="{03154E12-6468-C50E-16F4-5A2E81E97044}"/>
              </a:ext>
            </a:extLst>
          </p:cNvPr>
          <p:cNvSpPr/>
          <p:nvPr/>
        </p:nvSpPr>
        <p:spPr>
          <a:xfrm>
            <a:off x="1992926" y="1061953"/>
            <a:ext cx="7536967"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Основание приостановления </a:t>
            </a:r>
            <a:endParaRPr lang="ru-RU" sz="3600" b="1" dirty="0">
              <a:solidFill>
                <a:schemeClr val="bg1"/>
              </a:solidFill>
              <a:cs typeface="Arial" panose="020B0604020202020204" pitchFamily="34" charset="0"/>
            </a:endParaRPr>
          </a:p>
        </p:txBody>
      </p:sp>
      <p:sp>
        <p:nvSpPr>
          <p:cNvPr id="6" name="Скругленный прямоугольник 5">
            <a:extLst>
              <a:ext uri="{FF2B5EF4-FFF2-40B4-BE49-F238E27FC236}">
                <a16:creationId xmlns:a16="http://schemas.microsoft.com/office/drawing/2014/main" xmlns="" id="{03154E12-6468-C50E-16F4-5A2E81E97044}"/>
              </a:ext>
            </a:extLst>
          </p:cNvPr>
          <p:cNvSpPr/>
          <p:nvPr/>
        </p:nvSpPr>
        <p:spPr>
          <a:xfrm>
            <a:off x="1757494" y="2572821"/>
            <a:ext cx="8095374"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Выявленное замечание </a:t>
            </a:r>
            <a:endParaRPr lang="ru-RU" sz="3600" b="1" dirty="0">
              <a:solidFill>
                <a:schemeClr val="bg1"/>
              </a:solidFill>
              <a:cs typeface="Arial" panose="020B0604020202020204" pitchFamily="34" charset="0"/>
            </a:endParaRPr>
          </a:p>
        </p:txBody>
      </p:sp>
      <p:sp>
        <p:nvSpPr>
          <p:cNvPr id="10" name="Заголовок 1"/>
          <p:cNvSpPr txBox="1">
            <a:spLocks/>
          </p:cNvSpPr>
          <p:nvPr/>
        </p:nvSpPr>
        <p:spPr>
          <a:xfrm>
            <a:off x="369115" y="3498209"/>
            <a:ext cx="11425805" cy="29255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tabLst>
                <a:tab pos="809625" algn="l"/>
              </a:tabLst>
              <a:defRPr sz="2400" b="1" kern="1200">
                <a:solidFill>
                  <a:schemeClr val="tx1"/>
                </a:solidFill>
                <a:latin typeface="+mj-lt"/>
                <a:ea typeface="+mj-ea"/>
                <a:cs typeface="+mj-cs"/>
              </a:defRPr>
            </a:lvl1pPr>
          </a:lstStyle>
          <a:p>
            <a:pPr algn="ctr"/>
            <a:endParaRPr lang="ru-RU" sz="2800" dirty="0" smtClean="0">
              <a:latin typeface="+mn-lt"/>
            </a:endParaRPr>
          </a:p>
          <a:p>
            <a:pPr algn="ctr"/>
            <a:r>
              <a:rPr lang="ru-RU" sz="3400" dirty="0" smtClean="0">
                <a:latin typeface="+mn-lt"/>
              </a:rPr>
              <a:t>Отсутствует обязательное согласие заказчика кадастровых работ (физического лица) на обработку персональных данных, в котором заказчик подтверждает свое согласие на обработку персональных данных, использование, систематизацию, обезличивание и т.д.  </a:t>
            </a:r>
          </a:p>
          <a:p>
            <a:pPr algn="ctr"/>
            <a:r>
              <a:rPr lang="ru-RU" sz="3200" dirty="0" smtClean="0">
                <a:latin typeface="+mn-lt"/>
              </a:rPr>
              <a:t>  </a:t>
            </a:r>
            <a:endParaRPr lang="ru-RU" sz="3200" dirty="0">
              <a:latin typeface="+mn-lt"/>
            </a:endParaRPr>
          </a:p>
        </p:txBody>
      </p:sp>
    </p:spTree>
    <p:extLst>
      <p:ext uri="{BB962C8B-B14F-4D97-AF65-F5344CB8AC3E}">
        <p14:creationId xmlns:p14="http://schemas.microsoft.com/office/powerpoint/2010/main" val="735154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a:xfrm>
            <a:off x="8743949" y="6423786"/>
            <a:ext cx="2743200" cy="365125"/>
          </a:xfrm>
        </p:spPr>
        <p:txBody>
          <a:bodyPr/>
          <a:lstStyle/>
          <a:p>
            <a:fld id="{48F63A3B-78C7-47BE-AE5E-E10140E04643}" type="slidenum">
              <a:rPr lang="en-US" smtClean="0"/>
              <a:t>2</a:t>
            </a:fld>
            <a:endParaRPr lang="en-US" dirty="0"/>
          </a:p>
        </p:txBody>
      </p:sp>
      <p:sp>
        <p:nvSpPr>
          <p:cNvPr id="8" name="Заголовок 1"/>
          <p:cNvSpPr txBox="1">
            <a:spLocks/>
          </p:cNvSpPr>
          <p:nvPr/>
        </p:nvSpPr>
        <p:spPr>
          <a:xfrm>
            <a:off x="801279" y="-11896"/>
            <a:ext cx="10428336" cy="825499"/>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tabLst>
                <a:tab pos="607219" algn="l"/>
              </a:tabLst>
              <a:defRPr sz="1800" b="1" kern="1200">
                <a:solidFill>
                  <a:schemeClr val="tx2"/>
                </a:solidFill>
                <a:latin typeface="+mj-lt"/>
                <a:ea typeface="+mj-ea"/>
                <a:cs typeface="+mj-cs"/>
              </a:defRPr>
            </a:lvl1pPr>
          </a:lstStyle>
          <a:p>
            <a:pPr algn="ctr"/>
            <a:r>
              <a:rPr lang="ru-RU" sz="3600" dirty="0" smtClean="0">
                <a:solidFill>
                  <a:schemeClr val="accent1">
                    <a:lumMod val="75000"/>
                  </a:schemeClr>
                </a:solidFill>
                <a:latin typeface="+mn-lt"/>
              </a:rPr>
              <a:t>Замечания к межевому плану</a:t>
            </a:r>
            <a:endParaRPr lang="ru-RU" sz="3600" dirty="0">
              <a:solidFill>
                <a:schemeClr val="accent1">
                  <a:lumMod val="75000"/>
                </a:schemeClr>
              </a:solidFill>
              <a:latin typeface="+mn-lt"/>
            </a:endParaRPr>
          </a:p>
        </p:txBody>
      </p:sp>
      <p:sp>
        <p:nvSpPr>
          <p:cNvPr id="16" name="Заголовок 1"/>
          <p:cNvSpPr>
            <a:spLocks noGrp="1"/>
          </p:cNvSpPr>
          <p:nvPr>
            <p:ph type="title"/>
          </p:nvPr>
        </p:nvSpPr>
        <p:spPr>
          <a:xfrm>
            <a:off x="1669410" y="2033277"/>
            <a:ext cx="8170876" cy="792820"/>
          </a:xfrm>
        </p:spPr>
        <p:txBody>
          <a:bodyPr>
            <a:normAutofit/>
          </a:bodyPr>
          <a:lstStyle/>
          <a:p>
            <a:pPr algn="ctr"/>
            <a:r>
              <a:rPr lang="ru-RU" sz="3600" dirty="0" smtClean="0">
                <a:latin typeface="+mn-lt"/>
              </a:rPr>
              <a:t>П. 20 ч. 1 статьи 26 Закона № 218-ФЗ </a:t>
            </a:r>
            <a:endParaRPr lang="ru-RU" sz="3600" b="1" dirty="0">
              <a:latin typeface="+mn-lt"/>
            </a:endParaRPr>
          </a:p>
        </p:txBody>
      </p:sp>
      <p:sp>
        <p:nvSpPr>
          <p:cNvPr id="7" name="Скругленный прямоугольник 6">
            <a:extLst>
              <a:ext uri="{FF2B5EF4-FFF2-40B4-BE49-F238E27FC236}">
                <a16:creationId xmlns:a16="http://schemas.microsoft.com/office/drawing/2014/main" xmlns="" id="{03154E12-6468-C50E-16F4-5A2E81E97044}"/>
              </a:ext>
            </a:extLst>
          </p:cNvPr>
          <p:cNvSpPr/>
          <p:nvPr/>
        </p:nvSpPr>
        <p:spPr>
          <a:xfrm>
            <a:off x="1992926" y="1061953"/>
            <a:ext cx="7536967"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Основание приостановления </a:t>
            </a:r>
            <a:endParaRPr lang="ru-RU" sz="3600" b="1" dirty="0">
              <a:solidFill>
                <a:schemeClr val="bg1"/>
              </a:solidFill>
              <a:cs typeface="Arial" panose="020B0604020202020204" pitchFamily="34" charset="0"/>
            </a:endParaRPr>
          </a:p>
        </p:txBody>
      </p:sp>
      <p:sp>
        <p:nvSpPr>
          <p:cNvPr id="6" name="Скругленный прямоугольник 5">
            <a:extLst>
              <a:ext uri="{FF2B5EF4-FFF2-40B4-BE49-F238E27FC236}">
                <a16:creationId xmlns:a16="http://schemas.microsoft.com/office/drawing/2014/main" xmlns="" id="{03154E12-6468-C50E-16F4-5A2E81E97044}"/>
              </a:ext>
            </a:extLst>
          </p:cNvPr>
          <p:cNvSpPr/>
          <p:nvPr/>
        </p:nvSpPr>
        <p:spPr>
          <a:xfrm>
            <a:off x="1744911" y="3003055"/>
            <a:ext cx="8095374"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Выявленное замечание </a:t>
            </a:r>
            <a:endParaRPr lang="ru-RU" sz="3600" b="1" dirty="0">
              <a:solidFill>
                <a:schemeClr val="bg1"/>
              </a:solidFill>
              <a:cs typeface="Arial" panose="020B0604020202020204" pitchFamily="34" charset="0"/>
            </a:endParaRPr>
          </a:p>
        </p:txBody>
      </p:sp>
      <p:sp>
        <p:nvSpPr>
          <p:cNvPr id="10" name="Заголовок 1"/>
          <p:cNvSpPr txBox="1">
            <a:spLocks/>
          </p:cNvSpPr>
          <p:nvPr/>
        </p:nvSpPr>
        <p:spPr>
          <a:xfrm>
            <a:off x="369116" y="4011280"/>
            <a:ext cx="11316748" cy="22293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tabLst>
                <a:tab pos="809625" algn="l"/>
              </a:tabLst>
              <a:defRPr sz="2400" b="1" kern="1200">
                <a:solidFill>
                  <a:schemeClr val="tx1"/>
                </a:solidFill>
                <a:latin typeface="+mj-lt"/>
                <a:ea typeface="+mj-ea"/>
                <a:cs typeface="+mj-cs"/>
              </a:defRPr>
            </a:lvl1pPr>
          </a:lstStyle>
          <a:p>
            <a:pPr algn="ctr"/>
            <a:r>
              <a:rPr lang="ru-RU" sz="3400" dirty="0" smtClean="0">
                <a:latin typeface="+mn-lt"/>
              </a:rPr>
              <a:t>Границы земельного участка, о государственном кадастровом учете которого представлено заявление, пересекают границы другого земельного участка, сведения о котором содержатся в ЕГРН </a:t>
            </a:r>
            <a:endParaRPr lang="ru-RU" sz="3400" dirty="0">
              <a:latin typeface="+mn-lt"/>
            </a:endParaRPr>
          </a:p>
        </p:txBody>
      </p:sp>
    </p:spTree>
    <p:extLst>
      <p:ext uri="{BB962C8B-B14F-4D97-AF65-F5344CB8AC3E}">
        <p14:creationId xmlns:p14="http://schemas.microsoft.com/office/powerpoint/2010/main" val="2026497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a:xfrm>
            <a:off x="8743949" y="6423786"/>
            <a:ext cx="2743200" cy="365125"/>
          </a:xfrm>
        </p:spPr>
        <p:txBody>
          <a:bodyPr/>
          <a:lstStyle/>
          <a:p>
            <a:fld id="{48F63A3B-78C7-47BE-AE5E-E10140E04643}" type="slidenum">
              <a:rPr lang="en-US" smtClean="0"/>
              <a:t>3</a:t>
            </a:fld>
            <a:endParaRPr lang="en-US" dirty="0"/>
          </a:p>
        </p:txBody>
      </p:sp>
      <p:sp>
        <p:nvSpPr>
          <p:cNvPr id="8" name="Заголовок 1"/>
          <p:cNvSpPr txBox="1">
            <a:spLocks/>
          </p:cNvSpPr>
          <p:nvPr/>
        </p:nvSpPr>
        <p:spPr>
          <a:xfrm>
            <a:off x="801279" y="-11896"/>
            <a:ext cx="10428336" cy="825499"/>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tabLst>
                <a:tab pos="607219" algn="l"/>
              </a:tabLst>
              <a:defRPr sz="1800" b="1" kern="1200">
                <a:solidFill>
                  <a:schemeClr val="tx2"/>
                </a:solidFill>
                <a:latin typeface="+mj-lt"/>
                <a:ea typeface="+mj-ea"/>
                <a:cs typeface="+mj-cs"/>
              </a:defRPr>
            </a:lvl1pPr>
          </a:lstStyle>
          <a:p>
            <a:pPr algn="ctr"/>
            <a:r>
              <a:rPr lang="ru-RU" sz="3600" dirty="0" smtClean="0">
                <a:solidFill>
                  <a:schemeClr val="accent1">
                    <a:lumMod val="75000"/>
                  </a:schemeClr>
                </a:solidFill>
                <a:latin typeface="+mn-lt"/>
              </a:rPr>
              <a:t>Замечания к межевому плану</a:t>
            </a:r>
            <a:endParaRPr lang="ru-RU" sz="3600" dirty="0">
              <a:solidFill>
                <a:schemeClr val="accent1">
                  <a:lumMod val="75000"/>
                </a:schemeClr>
              </a:solidFill>
              <a:latin typeface="+mn-lt"/>
            </a:endParaRPr>
          </a:p>
        </p:txBody>
      </p:sp>
      <p:sp>
        <p:nvSpPr>
          <p:cNvPr id="16" name="Заголовок 1"/>
          <p:cNvSpPr>
            <a:spLocks noGrp="1"/>
          </p:cNvSpPr>
          <p:nvPr>
            <p:ph type="title"/>
          </p:nvPr>
        </p:nvSpPr>
        <p:spPr>
          <a:xfrm>
            <a:off x="1669410" y="2033277"/>
            <a:ext cx="8170876" cy="792820"/>
          </a:xfrm>
        </p:spPr>
        <p:txBody>
          <a:bodyPr>
            <a:normAutofit/>
          </a:bodyPr>
          <a:lstStyle/>
          <a:p>
            <a:pPr algn="ctr"/>
            <a:r>
              <a:rPr lang="ru-RU" sz="3600" dirty="0" smtClean="0">
                <a:latin typeface="+mn-lt"/>
              </a:rPr>
              <a:t>П. 7 ч. 1 статьи 26 Закона № 218-ФЗ </a:t>
            </a:r>
            <a:endParaRPr lang="ru-RU" sz="3600" b="1" dirty="0">
              <a:latin typeface="+mn-lt"/>
            </a:endParaRPr>
          </a:p>
        </p:txBody>
      </p:sp>
      <p:sp>
        <p:nvSpPr>
          <p:cNvPr id="7" name="Скругленный прямоугольник 6">
            <a:extLst>
              <a:ext uri="{FF2B5EF4-FFF2-40B4-BE49-F238E27FC236}">
                <a16:creationId xmlns:a16="http://schemas.microsoft.com/office/drawing/2014/main" xmlns="" id="{03154E12-6468-C50E-16F4-5A2E81E97044}"/>
              </a:ext>
            </a:extLst>
          </p:cNvPr>
          <p:cNvSpPr/>
          <p:nvPr/>
        </p:nvSpPr>
        <p:spPr>
          <a:xfrm>
            <a:off x="1992926" y="1061953"/>
            <a:ext cx="7536967"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Основание приостановления </a:t>
            </a:r>
            <a:endParaRPr lang="ru-RU" sz="3600" b="1" dirty="0">
              <a:solidFill>
                <a:schemeClr val="bg1"/>
              </a:solidFill>
              <a:cs typeface="Arial" panose="020B0604020202020204" pitchFamily="34" charset="0"/>
            </a:endParaRPr>
          </a:p>
        </p:txBody>
      </p:sp>
      <p:sp>
        <p:nvSpPr>
          <p:cNvPr id="6" name="Скругленный прямоугольник 5">
            <a:extLst>
              <a:ext uri="{FF2B5EF4-FFF2-40B4-BE49-F238E27FC236}">
                <a16:creationId xmlns:a16="http://schemas.microsoft.com/office/drawing/2014/main" xmlns="" id="{03154E12-6468-C50E-16F4-5A2E81E97044}"/>
              </a:ext>
            </a:extLst>
          </p:cNvPr>
          <p:cNvSpPr/>
          <p:nvPr/>
        </p:nvSpPr>
        <p:spPr>
          <a:xfrm>
            <a:off x="1744912" y="2937946"/>
            <a:ext cx="8095374"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Выявленное замечание </a:t>
            </a:r>
            <a:endParaRPr lang="ru-RU" sz="3600" b="1" dirty="0">
              <a:solidFill>
                <a:schemeClr val="bg1"/>
              </a:solidFill>
              <a:cs typeface="Arial" panose="020B0604020202020204" pitchFamily="34" charset="0"/>
            </a:endParaRPr>
          </a:p>
        </p:txBody>
      </p:sp>
      <p:sp>
        <p:nvSpPr>
          <p:cNvPr id="10" name="Заголовок 1"/>
          <p:cNvSpPr txBox="1">
            <a:spLocks/>
          </p:cNvSpPr>
          <p:nvPr/>
        </p:nvSpPr>
        <p:spPr>
          <a:xfrm>
            <a:off x="369115" y="3842615"/>
            <a:ext cx="11425805" cy="25811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tabLst>
                <a:tab pos="809625" algn="l"/>
              </a:tabLst>
              <a:defRPr sz="2400" b="1" kern="1200">
                <a:solidFill>
                  <a:schemeClr val="tx1"/>
                </a:solidFill>
                <a:latin typeface="+mj-lt"/>
                <a:ea typeface="+mj-ea"/>
                <a:cs typeface="+mj-cs"/>
              </a:defRPr>
            </a:lvl1pPr>
          </a:lstStyle>
          <a:p>
            <a:pPr algn="ctr"/>
            <a:r>
              <a:rPr lang="ru-RU" sz="3100" dirty="0" smtClean="0">
                <a:latin typeface="+mn-lt"/>
              </a:rPr>
              <a:t>В межевом плане отсутствует информация о земельных участках, посредством которых обеспечен доступ (проход или проезд от земельных участков общего пользования), в том числе в случае, если такой доступ может быть обеспечен путем установления сервитута к формируемому земельному участку  </a:t>
            </a:r>
            <a:endParaRPr lang="ru-RU" sz="3100" dirty="0">
              <a:latin typeface="+mn-lt"/>
            </a:endParaRPr>
          </a:p>
        </p:txBody>
      </p:sp>
    </p:spTree>
    <p:extLst>
      <p:ext uri="{BB962C8B-B14F-4D97-AF65-F5344CB8AC3E}">
        <p14:creationId xmlns:p14="http://schemas.microsoft.com/office/powerpoint/2010/main" val="1394150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a:xfrm>
            <a:off x="8743949" y="6423786"/>
            <a:ext cx="2743200" cy="365125"/>
          </a:xfrm>
        </p:spPr>
        <p:txBody>
          <a:bodyPr/>
          <a:lstStyle/>
          <a:p>
            <a:fld id="{48F63A3B-78C7-47BE-AE5E-E10140E04643}" type="slidenum">
              <a:rPr lang="en-US" smtClean="0"/>
              <a:t>4</a:t>
            </a:fld>
            <a:endParaRPr lang="en-US" dirty="0"/>
          </a:p>
        </p:txBody>
      </p:sp>
      <p:sp>
        <p:nvSpPr>
          <p:cNvPr id="8" name="Заголовок 1"/>
          <p:cNvSpPr txBox="1">
            <a:spLocks/>
          </p:cNvSpPr>
          <p:nvPr/>
        </p:nvSpPr>
        <p:spPr>
          <a:xfrm>
            <a:off x="801279" y="-11896"/>
            <a:ext cx="10428336" cy="825499"/>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tabLst>
                <a:tab pos="607219" algn="l"/>
              </a:tabLst>
              <a:defRPr sz="1800" b="1" kern="1200">
                <a:solidFill>
                  <a:schemeClr val="tx2"/>
                </a:solidFill>
                <a:latin typeface="+mj-lt"/>
                <a:ea typeface="+mj-ea"/>
                <a:cs typeface="+mj-cs"/>
              </a:defRPr>
            </a:lvl1pPr>
          </a:lstStyle>
          <a:p>
            <a:pPr algn="ctr"/>
            <a:r>
              <a:rPr lang="ru-RU" sz="3600" dirty="0" smtClean="0">
                <a:solidFill>
                  <a:schemeClr val="accent1">
                    <a:lumMod val="75000"/>
                  </a:schemeClr>
                </a:solidFill>
                <a:latin typeface="+mn-lt"/>
              </a:rPr>
              <a:t>Замечания к межевому плану</a:t>
            </a:r>
            <a:endParaRPr lang="ru-RU" sz="3600" dirty="0">
              <a:solidFill>
                <a:schemeClr val="accent1">
                  <a:lumMod val="75000"/>
                </a:schemeClr>
              </a:solidFill>
              <a:latin typeface="+mn-lt"/>
            </a:endParaRPr>
          </a:p>
        </p:txBody>
      </p:sp>
      <p:sp>
        <p:nvSpPr>
          <p:cNvPr id="16" name="Заголовок 1"/>
          <p:cNvSpPr>
            <a:spLocks noGrp="1"/>
          </p:cNvSpPr>
          <p:nvPr>
            <p:ph type="title"/>
          </p:nvPr>
        </p:nvSpPr>
        <p:spPr>
          <a:xfrm>
            <a:off x="1669410" y="2033277"/>
            <a:ext cx="8170876" cy="792820"/>
          </a:xfrm>
        </p:spPr>
        <p:txBody>
          <a:bodyPr>
            <a:normAutofit/>
          </a:bodyPr>
          <a:lstStyle/>
          <a:p>
            <a:pPr algn="ctr"/>
            <a:r>
              <a:rPr lang="ru-RU" sz="3600" dirty="0" smtClean="0">
                <a:latin typeface="+mn-lt"/>
              </a:rPr>
              <a:t>П. 7 ч. 1 статьи 26 Закона № 218-ФЗ </a:t>
            </a:r>
            <a:endParaRPr lang="ru-RU" sz="3600" b="1" dirty="0">
              <a:latin typeface="+mn-lt"/>
            </a:endParaRPr>
          </a:p>
        </p:txBody>
      </p:sp>
      <p:sp>
        <p:nvSpPr>
          <p:cNvPr id="7" name="Скругленный прямоугольник 6">
            <a:extLst>
              <a:ext uri="{FF2B5EF4-FFF2-40B4-BE49-F238E27FC236}">
                <a16:creationId xmlns:a16="http://schemas.microsoft.com/office/drawing/2014/main" xmlns="" id="{03154E12-6468-C50E-16F4-5A2E81E97044}"/>
              </a:ext>
            </a:extLst>
          </p:cNvPr>
          <p:cNvSpPr/>
          <p:nvPr/>
        </p:nvSpPr>
        <p:spPr>
          <a:xfrm>
            <a:off x="1992926" y="1061953"/>
            <a:ext cx="7536967"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Основание приостановления </a:t>
            </a:r>
            <a:endParaRPr lang="ru-RU" sz="3600" b="1" dirty="0">
              <a:solidFill>
                <a:schemeClr val="bg1"/>
              </a:solidFill>
              <a:cs typeface="Arial" panose="020B0604020202020204" pitchFamily="34" charset="0"/>
            </a:endParaRPr>
          </a:p>
        </p:txBody>
      </p:sp>
      <p:sp>
        <p:nvSpPr>
          <p:cNvPr id="6" name="Скругленный прямоугольник 5">
            <a:extLst>
              <a:ext uri="{FF2B5EF4-FFF2-40B4-BE49-F238E27FC236}">
                <a16:creationId xmlns:a16="http://schemas.microsoft.com/office/drawing/2014/main" xmlns="" id="{03154E12-6468-C50E-16F4-5A2E81E97044}"/>
              </a:ext>
            </a:extLst>
          </p:cNvPr>
          <p:cNvSpPr/>
          <p:nvPr/>
        </p:nvSpPr>
        <p:spPr>
          <a:xfrm>
            <a:off x="1744912" y="2937946"/>
            <a:ext cx="8095374"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Выявленное замечание </a:t>
            </a:r>
            <a:endParaRPr lang="ru-RU" sz="3600" b="1" dirty="0">
              <a:solidFill>
                <a:schemeClr val="bg1"/>
              </a:solidFill>
              <a:cs typeface="Arial" panose="020B0604020202020204" pitchFamily="34" charset="0"/>
            </a:endParaRPr>
          </a:p>
        </p:txBody>
      </p:sp>
      <p:sp>
        <p:nvSpPr>
          <p:cNvPr id="10" name="Заголовок 1"/>
          <p:cNvSpPr txBox="1">
            <a:spLocks/>
          </p:cNvSpPr>
          <p:nvPr/>
        </p:nvSpPr>
        <p:spPr>
          <a:xfrm>
            <a:off x="369115" y="3842615"/>
            <a:ext cx="11425805" cy="25811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tabLst>
                <a:tab pos="809625" algn="l"/>
              </a:tabLst>
              <a:defRPr sz="2400" b="1" kern="1200">
                <a:solidFill>
                  <a:schemeClr val="tx1"/>
                </a:solidFill>
                <a:latin typeface="+mj-lt"/>
                <a:ea typeface="+mj-ea"/>
                <a:cs typeface="+mj-cs"/>
              </a:defRPr>
            </a:lvl1pPr>
          </a:lstStyle>
          <a:p>
            <a:pPr algn="ctr"/>
            <a:r>
              <a:rPr lang="ru-RU" sz="3600" dirty="0" smtClean="0">
                <a:latin typeface="+mn-lt"/>
              </a:rPr>
              <a:t>По вычисленным значениям координат образующийся объект недвижимости не расположен в кадастровом квартале и в границах населенного пункта (выходит за пределы), указанном в документе, выполненном по результатам кадастровых работ </a:t>
            </a:r>
            <a:endParaRPr lang="ru-RU" sz="3600" dirty="0">
              <a:latin typeface="+mn-lt"/>
            </a:endParaRPr>
          </a:p>
        </p:txBody>
      </p:sp>
    </p:spTree>
    <p:extLst>
      <p:ext uri="{BB962C8B-B14F-4D97-AF65-F5344CB8AC3E}">
        <p14:creationId xmlns:p14="http://schemas.microsoft.com/office/powerpoint/2010/main" val="1843009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a:xfrm>
            <a:off x="8743949" y="6423786"/>
            <a:ext cx="2743200" cy="365125"/>
          </a:xfrm>
        </p:spPr>
        <p:txBody>
          <a:bodyPr/>
          <a:lstStyle/>
          <a:p>
            <a:fld id="{48F63A3B-78C7-47BE-AE5E-E10140E04643}" type="slidenum">
              <a:rPr lang="en-US" smtClean="0"/>
              <a:t>5</a:t>
            </a:fld>
            <a:endParaRPr lang="en-US" dirty="0"/>
          </a:p>
        </p:txBody>
      </p:sp>
      <p:sp>
        <p:nvSpPr>
          <p:cNvPr id="8" name="Заголовок 1"/>
          <p:cNvSpPr txBox="1">
            <a:spLocks/>
          </p:cNvSpPr>
          <p:nvPr/>
        </p:nvSpPr>
        <p:spPr>
          <a:xfrm>
            <a:off x="801279" y="-11896"/>
            <a:ext cx="10428336" cy="825499"/>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tabLst>
                <a:tab pos="607219" algn="l"/>
              </a:tabLst>
              <a:defRPr sz="1800" b="1" kern="1200">
                <a:solidFill>
                  <a:schemeClr val="tx2"/>
                </a:solidFill>
                <a:latin typeface="+mj-lt"/>
                <a:ea typeface="+mj-ea"/>
                <a:cs typeface="+mj-cs"/>
              </a:defRPr>
            </a:lvl1pPr>
          </a:lstStyle>
          <a:p>
            <a:pPr algn="ctr"/>
            <a:r>
              <a:rPr lang="ru-RU" sz="3600" dirty="0" smtClean="0">
                <a:solidFill>
                  <a:schemeClr val="accent1">
                    <a:lumMod val="75000"/>
                  </a:schemeClr>
                </a:solidFill>
                <a:latin typeface="+mn-lt"/>
              </a:rPr>
              <a:t>Замечания к межевому плану</a:t>
            </a:r>
            <a:endParaRPr lang="ru-RU" sz="3600" dirty="0">
              <a:solidFill>
                <a:schemeClr val="accent1">
                  <a:lumMod val="75000"/>
                </a:schemeClr>
              </a:solidFill>
              <a:latin typeface="+mn-lt"/>
            </a:endParaRPr>
          </a:p>
        </p:txBody>
      </p:sp>
      <p:sp>
        <p:nvSpPr>
          <p:cNvPr id="16" name="Заголовок 1"/>
          <p:cNvSpPr>
            <a:spLocks noGrp="1"/>
          </p:cNvSpPr>
          <p:nvPr>
            <p:ph type="title"/>
          </p:nvPr>
        </p:nvSpPr>
        <p:spPr>
          <a:xfrm>
            <a:off x="1551963" y="1966622"/>
            <a:ext cx="8506437" cy="859475"/>
          </a:xfrm>
        </p:spPr>
        <p:txBody>
          <a:bodyPr>
            <a:normAutofit/>
          </a:bodyPr>
          <a:lstStyle/>
          <a:p>
            <a:pPr algn="ctr"/>
            <a:r>
              <a:rPr lang="ru-RU" sz="3600" dirty="0" smtClean="0">
                <a:latin typeface="+mn-lt"/>
              </a:rPr>
              <a:t>П. 7, п. 25 ч. 1 статьи 26 Закона № 218-ФЗ </a:t>
            </a:r>
            <a:endParaRPr lang="ru-RU" sz="3600" b="1" dirty="0">
              <a:latin typeface="+mn-lt"/>
            </a:endParaRPr>
          </a:p>
        </p:txBody>
      </p:sp>
      <p:sp>
        <p:nvSpPr>
          <p:cNvPr id="7" name="Скругленный прямоугольник 6">
            <a:extLst>
              <a:ext uri="{FF2B5EF4-FFF2-40B4-BE49-F238E27FC236}">
                <a16:creationId xmlns:a16="http://schemas.microsoft.com/office/drawing/2014/main" xmlns="" id="{03154E12-6468-C50E-16F4-5A2E81E97044}"/>
              </a:ext>
            </a:extLst>
          </p:cNvPr>
          <p:cNvSpPr/>
          <p:nvPr/>
        </p:nvSpPr>
        <p:spPr>
          <a:xfrm>
            <a:off x="1992926" y="1061953"/>
            <a:ext cx="7536967"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Основание приостановления </a:t>
            </a:r>
            <a:endParaRPr lang="ru-RU" sz="3600" b="1" dirty="0">
              <a:solidFill>
                <a:schemeClr val="bg1"/>
              </a:solidFill>
              <a:cs typeface="Arial" panose="020B0604020202020204" pitchFamily="34" charset="0"/>
            </a:endParaRPr>
          </a:p>
        </p:txBody>
      </p:sp>
      <p:sp>
        <p:nvSpPr>
          <p:cNvPr id="6" name="Скругленный прямоугольник 5">
            <a:extLst>
              <a:ext uri="{FF2B5EF4-FFF2-40B4-BE49-F238E27FC236}">
                <a16:creationId xmlns:a16="http://schemas.microsoft.com/office/drawing/2014/main" xmlns="" id="{03154E12-6468-C50E-16F4-5A2E81E97044}"/>
              </a:ext>
            </a:extLst>
          </p:cNvPr>
          <p:cNvSpPr/>
          <p:nvPr/>
        </p:nvSpPr>
        <p:spPr>
          <a:xfrm>
            <a:off x="1744912" y="2937946"/>
            <a:ext cx="8095374"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Выявленное замечание </a:t>
            </a:r>
            <a:endParaRPr lang="ru-RU" sz="3600" b="1" dirty="0">
              <a:solidFill>
                <a:schemeClr val="bg1"/>
              </a:solidFill>
              <a:cs typeface="Arial" panose="020B0604020202020204" pitchFamily="34" charset="0"/>
            </a:endParaRPr>
          </a:p>
        </p:txBody>
      </p:sp>
      <p:sp>
        <p:nvSpPr>
          <p:cNvPr id="10" name="Заголовок 1"/>
          <p:cNvSpPr txBox="1">
            <a:spLocks/>
          </p:cNvSpPr>
          <p:nvPr/>
        </p:nvSpPr>
        <p:spPr>
          <a:xfrm>
            <a:off x="369115" y="3842615"/>
            <a:ext cx="11425805" cy="25811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tabLst>
                <a:tab pos="809625" algn="l"/>
              </a:tabLst>
              <a:defRPr sz="2400" b="1" kern="1200">
                <a:solidFill>
                  <a:schemeClr val="tx1"/>
                </a:solidFill>
                <a:latin typeface="+mj-lt"/>
                <a:ea typeface="+mj-ea"/>
                <a:cs typeface="+mj-cs"/>
              </a:defRPr>
            </a:lvl1pPr>
          </a:lstStyle>
          <a:p>
            <a:pPr algn="ctr"/>
            <a:r>
              <a:rPr lang="ru-RU" sz="3200" dirty="0" smtClean="0">
                <a:latin typeface="+mn-lt"/>
              </a:rPr>
              <a:t>Нарушен порядок согласования местоположения границ земельного участка (статья 39 ФЗ № 221-ФЗ) либо в состав приложений к межевому плану включен акт согласования, который согласован не со всеми заинтересованными лицами смежных земельных участков согласно ЕГРН  </a:t>
            </a:r>
            <a:endParaRPr lang="ru-RU" sz="3200" dirty="0">
              <a:latin typeface="+mn-lt"/>
            </a:endParaRPr>
          </a:p>
        </p:txBody>
      </p:sp>
    </p:spTree>
    <p:extLst>
      <p:ext uri="{BB962C8B-B14F-4D97-AF65-F5344CB8AC3E}">
        <p14:creationId xmlns:p14="http://schemas.microsoft.com/office/powerpoint/2010/main" val="4149051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a:xfrm>
            <a:off x="8743949" y="6423786"/>
            <a:ext cx="2743200" cy="365125"/>
          </a:xfrm>
        </p:spPr>
        <p:txBody>
          <a:bodyPr/>
          <a:lstStyle/>
          <a:p>
            <a:fld id="{48F63A3B-78C7-47BE-AE5E-E10140E04643}" type="slidenum">
              <a:rPr lang="en-US" smtClean="0"/>
              <a:t>6</a:t>
            </a:fld>
            <a:endParaRPr lang="en-US" dirty="0"/>
          </a:p>
        </p:txBody>
      </p:sp>
      <p:sp>
        <p:nvSpPr>
          <p:cNvPr id="8" name="Заголовок 1"/>
          <p:cNvSpPr txBox="1">
            <a:spLocks/>
          </p:cNvSpPr>
          <p:nvPr/>
        </p:nvSpPr>
        <p:spPr>
          <a:xfrm>
            <a:off x="801279" y="-11896"/>
            <a:ext cx="10428336" cy="825499"/>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tabLst>
                <a:tab pos="607219" algn="l"/>
              </a:tabLst>
              <a:defRPr sz="1800" b="1" kern="1200">
                <a:solidFill>
                  <a:schemeClr val="tx2"/>
                </a:solidFill>
                <a:latin typeface="+mj-lt"/>
                <a:ea typeface="+mj-ea"/>
                <a:cs typeface="+mj-cs"/>
              </a:defRPr>
            </a:lvl1pPr>
          </a:lstStyle>
          <a:p>
            <a:pPr algn="ctr"/>
            <a:r>
              <a:rPr lang="ru-RU" sz="3600" dirty="0" smtClean="0">
                <a:solidFill>
                  <a:schemeClr val="accent1">
                    <a:lumMod val="75000"/>
                  </a:schemeClr>
                </a:solidFill>
                <a:latin typeface="+mn-lt"/>
              </a:rPr>
              <a:t>Замечания к межевому плану</a:t>
            </a:r>
            <a:endParaRPr lang="ru-RU" sz="3600" dirty="0">
              <a:solidFill>
                <a:schemeClr val="accent1">
                  <a:lumMod val="75000"/>
                </a:schemeClr>
              </a:solidFill>
              <a:latin typeface="+mn-lt"/>
            </a:endParaRPr>
          </a:p>
        </p:txBody>
      </p:sp>
      <p:sp>
        <p:nvSpPr>
          <p:cNvPr id="16" name="Заголовок 1"/>
          <p:cNvSpPr>
            <a:spLocks noGrp="1"/>
          </p:cNvSpPr>
          <p:nvPr>
            <p:ph type="title"/>
          </p:nvPr>
        </p:nvSpPr>
        <p:spPr>
          <a:xfrm>
            <a:off x="1551963" y="1966622"/>
            <a:ext cx="8506437" cy="606199"/>
          </a:xfrm>
        </p:spPr>
        <p:txBody>
          <a:bodyPr>
            <a:normAutofit/>
          </a:bodyPr>
          <a:lstStyle/>
          <a:p>
            <a:pPr algn="ctr"/>
            <a:r>
              <a:rPr lang="ru-RU" sz="3200" dirty="0" smtClean="0">
                <a:latin typeface="+mn-lt"/>
              </a:rPr>
              <a:t>П. 7 ч. 1 статьи 26 Закона № 218-ФЗ </a:t>
            </a:r>
            <a:endParaRPr lang="ru-RU" sz="3200" b="1" dirty="0">
              <a:latin typeface="+mn-lt"/>
            </a:endParaRPr>
          </a:p>
        </p:txBody>
      </p:sp>
      <p:sp>
        <p:nvSpPr>
          <p:cNvPr id="7" name="Скругленный прямоугольник 6">
            <a:extLst>
              <a:ext uri="{FF2B5EF4-FFF2-40B4-BE49-F238E27FC236}">
                <a16:creationId xmlns:a16="http://schemas.microsoft.com/office/drawing/2014/main" xmlns="" id="{03154E12-6468-C50E-16F4-5A2E81E97044}"/>
              </a:ext>
            </a:extLst>
          </p:cNvPr>
          <p:cNvSpPr/>
          <p:nvPr/>
        </p:nvSpPr>
        <p:spPr>
          <a:xfrm>
            <a:off x="1992926" y="1061953"/>
            <a:ext cx="7536967"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Основание приостановления </a:t>
            </a:r>
            <a:endParaRPr lang="ru-RU" sz="3600" b="1" dirty="0">
              <a:solidFill>
                <a:schemeClr val="bg1"/>
              </a:solidFill>
              <a:cs typeface="Arial" panose="020B0604020202020204" pitchFamily="34" charset="0"/>
            </a:endParaRPr>
          </a:p>
        </p:txBody>
      </p:sp>
      <p:sp>
        <p:nvSpPr>
          <p:cNvPr id="6" name="Скругленный прямоугольник 5">
            <a:extLst>
              <a:ext uri="{FF2B5EF4-FFF2-40B4-BE49-F238E27FC236}">
                <a16:creationId xmlns:a16="http://schemas.microsoft.com/office/drawing/2014/main" xmlns="" id="{03154E12-6468-C50E-16F4-5A2E81E97044}"/>
              </a:ext>
            </a:extLst>
          </p:cNvPr>
          <p:cNvSpPr/>
          <p:nvPr/>
        </p:nvSpPr>
        <p:spPr>
          <a:xfrm>
            <a:off x="1744912" y="2684670"/>
            <a:ext cx="8095374"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Выявленное замечание </a:t>
            </a:r>
            <a:endParaRPr lang="ru-RU" sz="3600" b="1" dirty="0">
              <a:solidFill>
                <a:schemeClr val="bg1"/>
              </a:solidFill>
              <a:cs typeface="Arial" panose="020B0604020202020204" pitchFamily="34" charset="0"/>
            </a:endParaRPr>
          </a:p>
        </p:txBody>
      </p:sp>
      <p:sp>
        <p:nvSpPr>
          <p:cNvPr id="10" name="Заголовок 1"/>
          <p:cNvSpPr txBox="1">
            <a:spLocks/>
          </p:cNvSpPr>
          <p:nvPr/>
        </p:nvSpPr>
        <p:spPr>
          <a:xfrm>
            <a:off x="369115" y="3589339"/>
            <a:ext cx="11425805" cy="28344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tabLst>
                <a:tab pos="809625" algn="l"/>
              </a:tabLst>
              <a:defRPr sz="2400" b="1" kern="1200">
                <a:solidFill>
                  <a:schemeClr val="tx1"/>
                </a:solidFill>
                <a:latin typeface="+mj-lt"/>
                <a:ea typeface="+mj-ea"/>
                <a:cs typeface="+mj-cs"/>
              </a:defRPr>
            </a:lvl1pPr>
          </a:lstStyle>
          <a:p>
            <a:pPr algn="ctr"/>
            <a:endParaRPr lang="ru-RU" sz="2800" dirty="0" smtClean="0">
              <a:latin typeface="+mn-lt"/>
            </a:endParaRPr>
          </a:p>
          <a:p>
            <a:pPr algn="ctr"/>
            <a:r>
              <a:rPr lang="ru-RU" sz="3000" dirty="0" smtClean="0">
                <a:latin typeface="+mn-lt"/>
              </a:rPr>
              <a:t>В межевом плане не указаны следующие сведения </a:t>
            </a:r>
          </a:p>
          <a:p>
            <a:pPr algn="ctr"/>
            <a:r>
              <a:rPr lang="ru-RU" sz="3000" dirty="0" smtClean="0">
                <a:latin typeface="+mn-lt"/>
              </a:rPr>
              <a:t>о кадастровом инженере: </a:t>
            </a:r>
          </a:p>
          <a:p>
            <a:pPr algn="ctr"/>
            <a:r>
              <a:rPr lang="ru-RU" sz="3000" dirty="0" smtClean="0">
                <a:latin typeface="+mn-lt"/>
              </a:rPr>
              <a:t>-уникальный реестровый номер в реестре СРО кадастровых инженеров и дата внесения сведений о физическом лице </a:t>
            </a:r>
          </a:p>
          <a:p>
            <a:pPr algn="ctr"/>
            <a:r>
              <a:rPr lang="ru-RU" sz="3000" dirty="0" smtClean="0">
                <a:latin typeface="+mn-lt"/>
              </a:rPr>
              <a:t>в такой реестр;</a:t>
            </a:r>
          </a:p>
          <a:p>
            <a:pPr algn="ctr"/>
            <a:r>
              <a:rPr lang="ru-RU" sz="3000" dirty="0" smtClean="0">
                <a:latin typeface="+mn-lt"/>
              </a:rPr>
              <a:t>-наименование, дата и номер документа, на основании которого выполнялись кадастровые работы</a:t>
            </a:r>
          </a:p>
          <a:p>
            <a:pPr algn="ctr"/>
            <a:r>
              <a:rPr lang="ru-RU" sz="3200" dirty="0" smtClean="0">
                <a:latin typeface="+mn-lt"/>
              </a:rPr>
              <a:t>  </a:t>
            </a:r>
            <a:endParaRPr lang="ru-RU" sz="3200" dirty="0">
              <a:latin typeface="+mn-lt"/>
            </a:endParaRPr>
          </a:p>
        </p:txBody>
      </p:sp>
    </p:spTree>
    <p:extLst>
      <p:ext uri="{BB962C8B-B14F-4D97-AF65-F5344CB8AC3E}">
        <p14:creationId xmlns:p14="http://schemas.microsoft.com/office/powerpoint/2010/main" val="788723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a:xfrm>
            <a:off x="8743949" y="6423786"/>
            <a:ext cx="2743200" cy="365125"/>
          </a:xfrm>
        </p:spPr>
        <p:txBody>
          <a:bodyPr/>
          <a:lstStyle/>
          <a:p>
            <a:fld id="{48F63A3B-78C7-47BE-AE5E-E10140E04643}" type="slidenum">
              <a:rPr lang="en-US" smtClean="0"/>
              <a:t>7</a:t>
            </a:fld>
            <a:endParaRPr lang="en-US" dirty="0"/>
          </a:p>
        </p:txBody>
      </p:sp>
      <p:sp>
        <p:nvSpPr>
          <p:cNvPr id="8" name="Заголовок 1"/>
          <p:cNvSpPr txBox="1">
            <a:spLocks/>
          </p:cNvSpPr>
          <p:nvPr/>
        </p:nvSpPr>
        <p:spPr>
          <a:xfrm>
            <a:off x="801279" y="-11896"/>
            <a:ext cx="10428336" cy="825499"/>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tabLst>
                <a:tab pos="607219" algn="l"/>
              </a:tabLst>
              <a:defRPr sz="1800" b="1" kern="1200">
                <a:solidFill>
                  <a:schemeClr val="tx2"/>
                </a:solidFill>
                <a:latin typeface="+mj-lt"/>
                <a:ea typeface="+mj-ea"/>
                <a:cs typeface="+mj-cs"/>
              </a:defRPr>
            </a:lvl1pPr>
          </a:lstStyle>
          <a:p>
            <a:pPr algn="ctr"/>
            <a:r>
              <a:rPr lang="ru-RU" sz="3600" dirty="0" smtClean="0">
                <a:solidFill>
                  <a:schemeClr val="accent1">
                    <a:lumMod val="75000"/>
                  </a:schemeClr>
                </a:solidFill>
                <a:latin typeface="+mn-lt"/>
              </a:rPr>
              <a:t>Замечания к межевому плану</a:t>
            </a:r>
            <a:endParaRPr lang="ru-RU" sz="3600" dirty="0">
              <a:solidFill>
                <a:schemeClr val="accent1">
                  <a:lumMod val="75000"/>
                </a:schemeClr>
              </a:solidFill>
              <a:latin typeface="+mn-lt"/>
            </a:endParaRPr>
          </a:p>
        </p:txBody>
      </p:sp>
      <p:sp>
        <p:nvSpPr>
          <p:cNvPr id="16" name="Заголовок 1"/>
          <p:cNvSpPr>
            <a:spLocks noGrp="1"/>
          </p:cNvSpPr>
          <p:nvPr>
            <p:ph type="title"/>
          </p:nvPr>
        </p:nvSpPr>
        <p:spPr>
          <a:xfrm>
            <a:off x="1551963" y="1966622"/>
            <a:ext cx="8506437" cy="606199"/>
          </a:xfrm>
        </p:spPr>
        <p:txBody>
          <a:bodyPr>
            <a:normAutofit/>
          </a:bodyPr>
          <a:lstStyle/>
          <a:p>
            <a:pPr algn="ctr"/>
            <a:r>
              <a:rPr lang="ru-RU" sz="3200" dirty="0" smtClean="0">
                <a:latin typeface="+mn-lt"/>
              </a:rPr>
              <a:t>П. 7, п. 31 ч. 1 статьи 26 Закона № 218-ФЗ </a:t>
            </a:r>
            <a:endParaRPr lang="ru-RU" sz="3200" b="1" dirty="0">
              <a:latin typeface="+mn-lt"/>
            </a:endParaRPr>
          </a:p>
        </p:txBody>
      </p:sp>
      <p:sp>
        <p:nvSpPr>
          <p:cNvPr id="7" name="Скругленный прямоугольник 6">
            <a:extLst>
              <a:ext uri="{FF2B5EF4-FFF2-40B4-BE49-F238E27FC236}">
                <a16:creationId xmlns:a16="http://schemas.microsoft.com/office/drawing/2014/main" xmlns="" id="{03154E12-6468-C50E-16F4-5A2E81E97044}"/>
              </a:ext>
            </a:extLst>
          </p:cNvPr>
          <p:cNvSpPr/>
          <p:nvPr/>
        </p:nvSpPr>
        <p:spPr>
          <a:xfrm>
            <a:off x="1992926" y="1061953"/>
            <a:ext cx="7536967"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Основание приостановления </a:t>
            </a:r>
            <a:endParaRPr lang="ru-RU" sz="3600" b="1" dirty="0">
              <a:solidFill>
                <a:schemeClr val="bg1"/>
              </a:solidFill>
              <a:cs typeface="Arial" panose="020B0604020202020204" pitchFamily="34" charset="0"/>
            </a:endParaRPr>
          </a:p>
        </p:txBody>
      </p:sp>
      <p:sp>
        <p:nvSpPr>
          <p:cNvPr id="6" name="Скругленный прямоугольник 5">
            <a:extLst>
              <a:ext uri="{FF2B5EF4-FFF2-40B4-BE49-F238E27FC236}">
                <a16:creationId xmlns:a16="http://schemas.microsoft.com/office/drawing/2014/main" xmlns="" id="{03154E12-6468-C50E-16F4-5A2E81E97044}"/>
              </a:ext>
            </a:extLst>
          </p:cNvPr>
          <p:cNvSpPr/>
          <p:nvPr/>
        </p:nvSpPr>
        <p:spPr>
          <a:xfrm>
            <a:off x="1728134" y="2611382"/>
            <a:ext cx="8095374"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Выявленное замечание </a:t>
            </a:r>
            <a:endParaRPr lang="ru-RU" sz="3600" b="1" dirty="0">
              <a:solidFill>
                <a:schemeClr val="bg1"/>
              </a:solidFill>
              <a:cs typeface="Arial" panose="020B0604020202020204" pitchFamily="34" charset="0"/>
            </a:endParaRPr>
          </a:p>
        </p:txBody>
      </p:sp>
      <p:sp>
        <p:nvSpPr>
          <p:cNvPr id="10" name="Заголовок 1"/>
          <p:cNvSpPr txBox="1">
            <a:spLocks/>
          </p:cNvSpPr>
          <p:nvPr/>
        </p:nvSpPr>
        <p:spPr>
          <a:xfrm>
            <a:off x="369115" y="3506598"/>
            <a:ext cx="11425805" cy="30452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tabLst>
                <a:tab pos="809625" algn="l"/>
              </a:tabLst>
              <a:defRPr sz="2400" b="1" kern="1200">
                <a:solidFill>
                  <a:schemeClr val="tx1"/>
                </a:solidFill>
                <a:latin typeface="+mj-lt"/>
                <a:ea typeface="+mj-ea"/>
                <a:cs typeface="+mj-cs"/>
              </a:defRPr>
            </a:lvl1pPr>
          </a:lstStyle>
          <a:p>
            <a:pPr algn="ctr"/>
            <a:endParaRPr lang="ru-RU" sz="2800" dirty="0" smtClean="0">
              <a:latin typeface="+mn-lt"/>
            </a:endParaRPr>
          </a:p>
          <a:p>
            <a:pPr algn="ctr"/>
            <a:r>
              <a:rPr lang="ru-RU" sz="2800" dirty="0" smtClean="0">
                <a:latin typeface="+mn-lt"/>
              </a:rPr>
              <a:t>В разделе «Заключение кадастрового инженера» межевого плана отсутствует (либо приведено некорректно) обоснование изменения площади, конфигурации земельного участка, местоположения уточненных границ земельного участка, местоположения уточенных границ земельного участка или не содержится обоснование местоположения уточненных границ земельного участка в связи с наличием реестровой ошибки</a:t>
            </a:r>
          </a:p>
          <a:p>
            <a:pPr algn="ctr"/>
            <a:r>
              <a:rPr lang="ru-RU" sz="3200" dirty="0" smtClean="0">
                <a:latin typeface="+mn-lt"/>
              </a:rPr>
              <a:t>  </a:t>
            </a:r>
            <a:endParaRPr lang="ru-RU" sz="3200" dirty="0">
              <a:latin typeface="+mn-lt"/>
            </a:endParaRPr>
          </a:p>
        </p:txBody>
      </p:sp>
    </p:spTree>
    <p:extLst>
      <p:ext uri="{BB962C8B-B14F-4D97-AF65-F5344CB8AC3E}">
        <p14:creationId xmlns:p14="http://schemas.microsoft.com/office/powerpoint/2010/main" val="2903089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a:xfrm>
            <a:off x="8743949" y="6423786"/>
            <a:ext cx="2743200" cy="365125"/>
          </a:xfrm>
        </p:spPr>
        <p:txBody>
          <a:bodyPr/>
          <a:lstStyle/>
          <a:p>
            <a:fld id="{48F63A3B-78C7-47BE-AE5E-E10140E04643}" type="slidenum">
              <a:rPr lang="en-US" smtClean="0"/>
              <a:t>8</a:t>
            </a:fld>
            <a:endParaRPr lang="en-US" dirty="0"/>
          </a:p>
        </p:txBody>
      </p:sp>
      <p:sp>
        <p:nvSpPr>
          <p:cNvPr id="8" name="Заголовок 1"/>
          <p:cNvSpPr txBox="1">
            <a:spLocks/>
          </p:cNvSpPr>
          <p:nvPr/>
        </p:nvSpPr>
        <p:spPr>
          <a:xfrm>
            <a:off x="801279" y="-11896"/>
            <a:ext cx="10428336" cy="825499"/>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tabLst>
                <a:tab pos="607219" algn="l"/>
              </a:tabLst>
              <a:defRPr sz="1800" b="1" kern="1200">
                <a:solidFill>
                  <a:schemeClr val="tx2"/>
                </a:solidFill>
                <a:latin typeface="+mj-lt"/>
                <a:ea typeface="+mj-ea"/>
                <a:cs typeface="+mj-cs"/>
              </a:defRPr>
            </a:lvl1pPr>
          </a:lstStyle>
          <a:p>
            <a:pPr algn="ctr"/>
            <a:r>
              <a:rPr lang="ru-RU" sz="3600" dirty="0" smtClean="0">
                <a:solidFill>
                  <a:schemeClr val="accent1">
                    <a:lumMod val="75000"/>
                  </a:schemeClr>
                </a:solidFill>
                <a:latin typeface="+mn-lt"/>
              </a:rPr>
              <a:t>Замечания к техническому плану</a:t>
            </a:r>
            <a:endParaRPr lang="ru-RU" sz="3600" dirty="0">
              <a:solidFill>
                <a:schemeClr val="accent1">
                  <a:lumMod val="75000"/>
                </a:schemeClr>
              </a:solidFill>
              <a:latin typeface="+mn-lt"/>
            </a:endParaRPr>
          </a:p>
        </p:txBody>
      </p:sp>
      <p:sp>
        <p:nvSpPr>
          <p:cNvPr id="16" name="Заголовок 1"/>
          <p:cNvSpPr>
            <a:spLocks noGrp="1"/>
          </p:cNvSpPr>
          <p:nvPr>
            <p:ph type="title"/>
          </p:nvPr>
        </p:nvSpPr>
        <p:spPr>
          <a:xfrm>
            <a:off x="1551963" y="1966622"/>
            <a:ext cx="8506437" cy="606199"/>
          </a:xfrm>
        </p:spPr>
        <p:txBody>
          <a:bodyPr>
            <a:normAutofit/>
          </a:bodyPr>
          <a:lstStyle/>
          <a:p>
            <a:pPr algn="ctr"/>
            <a:r>
              <a:rPr lang="ru-RU" sz="3200" dirty="0" smtClean="0">
                <a:latin typeface="+mn-lt"/>
              </a:rPr>
              <a:t>П. </a:t>
            </a:r>
            <a:r>
              <a:rPr lang="ru-RU" sz="3200" dirty="0">
                <a:latin typeface="+mn-lt"/>
              </a:rPr>
              <a:t>5</a:t>
            </a:r>
            <a:r>
              <a:rPr lang="ru-RU" sz="3200" dirty="0" smtClean="0">
                <a:latin typeface="+mn-lt"/>
              </a:rPr>
              <a:t> ч. 1 статьи 26 Закона № </a:t>
            </a:r>
            <a:r>
              <a:rPr lang="ru-RU" sz="3600" dirty="0" smtClean="0">
                <a:latin typeface="+mn-lt"/>
              </a:rPr>
              <a:t>218-ФЗ </a:t>
            </a:r>
            <a:endParaRPr lang="ru-RU" sz="3600" b="1" dirty="0">
              <a:latin typeface="+mn-lt"/>
            </a:endParaRPr>
          </a:p>
        </p:txBody>
      </p:sp>
      <p:sp>
        <p:nvSpPr>
          <p:cNvPr id="7" name="Скругленный прямоугольник 6">
            <a:extLst>
              <a:ext uri="{FF2B5EF4-FFF2-40B4-BE49-F238E27FC236}">
                <a16:creationId xmlns:a16="http://schemas.microsoft.com/office/drawing/2014/main" xmlns="" id="{03154E12-6468-C50E-16F4-5A2E81E97044}"/>
              </a:ext>
            </a:extLst>
          </p:cNvPr>
          <p:cNvSpPr/>
          <p:nvPr/>
        </p:nvSpPr>
        <p:spPr>
          <a:xfrm>
            <a:off x="1992926" y="1061953"/>
            <a:ext cx="7536967"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Основание приостановления </a:t>
            </a:r>
            <a:endParaRPr lang="ru-RU" sz="3600" b="1" dirty="0">
              <a:solidFill>
                <a:schemeClr val="bg1"/>
              </a:solidFill>
              <a:cs typeface="Arial" panose="020B0604020202020204" pitchFamily="34" charset="0"/>
            </a:endParaRPr>
          </a:p>
        </p:txBody>
      </p:sp>
      <p:sp>
        <p:nvSpPr>
          <p:cNvPr id="6" name="Скругленный прямоугольник 5">
            <a:extLst>
              <a:ext uri="{FF2B5EF4-FFF2-40B4-BE49-F238E27FC236}">
                <a16:creationId xmlns:a16="http://schemas.microsoft.com/office/drawing/2014/main" xmlns="" id="{03154E12-6468-C50E-16F4-5A2E81E97044}"/>
              </a:ext>
            </a:extLst>
          </p:cNvPr>
          <p:cNvSpPr/>
          <p:nvPr/>
        </p:nvSpPr>
        <p:spPr>
          <a:xfrm>
            <a:off x="1770079" y="2611382"/>
            <a:ext cx="8095374"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Выявленное замечание </a:t>
            </a:r>
            <a:endParaRPr lang="ru-RU" sz="3600" b="1" dirty="0">
              <a:solidFill>
                <a:schemeClr val="bg1"/>
              </a:solidFill>
              <a:cs typeface="Arial" panose="020B0604020202020204" pitchFamily="34" charset="0"/>
            </a:endParaRPr>
          </a:p>
        </p:txBody>
      </p:sp>
      <p:sp>
        <p:nvSpPr>
          <p:cNvPr id="10" name="Заголовок 1"/>
          <p:cNvSpPr txBox="1">
            <a:spLocks/>
          </p:cNvSpPr>
          <p:nvPr/>
        </p:nvSpPr>
        <p:spPr>
          <a:xfrm>
            <a:off x="369115" y="3540155"/>
            <a:ext cx="11425805" cy="2567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tabLst>
                <a:tab pos="809625" algn="l"/>
              </a:tabLst>
              <a:defRPr sz="2400" b="1" kern="1200">
                <a:solidFill>
                  <a:schemeClr val="tx1"/>
                </a:solidFill>
                <a:latin typeface="+mj-lt"/>
                <a:ea typeface="+mj-ea"/>
                <a:cs typeface="+mj-cs"/>
              </a:defRPr>
            </a:lvl1pPr>
          </a:lstStyle>
          <a:p>
            <a:pPr algn="ctr"/>
            <a:endParaRPr lang="ru-RU" sz="2800" dirty="0" smtClean="0">
              <a:latin typeface="+mn-lt"/>
            </a:endParaRPr>
          </a:p>
          <a:p>
            <a:pPr algn="ctr"/>
            <a:r>
              <a:rPr lang="ru-RU" sz="3600" dirty="0" smtClean="0">
                <a:latin typeface="+mn-lt"/>
              </a:rPr>
              <a:t>В составе технического плана отсутствует проектная документация здания и (или) сооружения и (или) документация, подтверждающая техническую приемку объекта в эксплуатацию</a:t>
            </a:r>
          </a:p>
          <a:p>
            <a:pPr algn="ctr"/>
            <a:r>
              <a:rPr lang="ru-RU" sz="3200" dirty="0" smtClean="0">
                <a:latin typeface="+mn-lt"/>
              </a:rPr>
              <a:t>  </a:t>
            </a:r>
            <a:endParaRPr lang="ru-RU" sz="3200" dirty="0">
              <a:latin typeface="+mn-lt"/>
            </a:endParaRPr>
          </a:p>
        </p:txBody>
      </p:sp>
    </p:spTree>
    <p:extLst>
      <p:ext uri="{BB962C8B-B14F-4D97-AF65-F5344CB8AC3E}">
        <p14:creationId xmlns:p14="http://schemas.microsoft.com/office/powerpoint/2010/main" val="3603697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a:xfrm>
            <a:off x="8743949" y="6423786"/>
            <a:ext cx="2743200" cy="365125"/>
          </a:xfrm>
        </p:spPr>
        <p:txBody>
          <a:bodyPr/>
          <a:lstStyle/>
          <a:p>
            <a:fld id="{48F63A3B-78C7-47BE-AE5E-E10140E04643}" type="slidenum">
              <a:rPr lang="en-US" smtClean="0"/>
              <a:t>9</a:t>
            </a:fld>
            <a:endParaRPr lang="en-US" dirty="0"/>
          </a:p>
        </p:txBody>
      </p:sp>
      <p:sp>
        <p:nvSpPr>
          <p:cNvPr id="8" name="Заголовок 1"/>
          <p:cNvSpPr txBox="1">
            <a:spLocks/>
          </p:cNvSpPr>
          <p:nvPr/>
        </p:nvSpPr>
        <p:spPr>
          <a:xfrm>
            <a:off x="801279" y="-11896"/>
            <a:ext cx="10428336" cy="825499"/>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tabLst>
                <a:tab pos="607219" algn="l"/>
              </a:tabLst>
              <a:defRPr sz="1800" b="1" kern="1200">
                <a:solidFill>
                  <a:schemeClr val="tx2"/>
                </a:solidFill>
                <a:latin typeface="+mj-lt"/>
                <a:ea typeface="+mj-ea"/>
                <a:cs typeface="+mj-cs"/>
              </a:defRPr>
            </a:lvl1pPr>
          </a:lstStyle>
          <a:p>
            <a:pPr algn="ctr"/>
            <a:r>
              <a:rPr lang="ru-RU" sz="3600" dirty="0" smtClean="0">
                <a:solidFill>
                  <a:schemeClr val="accent1">
                    <a:lumMod val="75000"/>
                  </a:schemeClr>
                </a:solidFill>
                <a:latin typeface="+mn-lt"/>
              </a:rPr>
              <a:t>Замечания к техническому плану</a:t>
            </a:r>
            <a:endParaRPr lang="ru-RU" sz="3600" dirty="0">
              <a:solidFill>
                <a:schemeClr val="accent1">
                  <a:lumMod val="75000"/>
                </a:schemeClr>
              </a:solidFill>
              <a:latin typeface="+mn-lt"/>
            </a:endParaRPr>
          </a:p>
        </p:txBody>
      </p:sp>
      <p:sp>
        <p:nvSpPr>
          <p:cNvPr id="16" name="Заголовок 1"/>
          <p:cNvSpPr>
            <a:spLocks noGrp="1"/>
          </p:cNvSpPr>
          <p:nvPr>
            <p:ph type="title"/>
          </p:nvPr>
        </p:nvSpPr>
        <p:spPr>
          <a:xfrm>
            <a:off x="1510018" y="1921429"/>
            <a:ext cx="8506437" cy="553324"/>
          </a:xfrm>
        </p:spPr>
        <p:txBody>
          <a:bodyPr>
            <a:normAutofit/>
          </a:bodyPr>
          <a:lstStyle/>
          <a:p>
            <a:pPr algn="ctr"/>
            <a:r>
              <a:rPr lang="ru-RU" sz="3200" dirty="0" smtClean="0">
                <a:latin typeface="+mn-lt"/>
              </a:rPr>
              <a:t>П. 7 ч. 1 статьи 26 Закона № 218-ФЗ </a:t>
            </a:r>
            <a:endParaRPr lang="ru-RU" sz="3200" b="1" dirty="0">
              <a:latin typeface="+mn-lt"/>
            </a:endParaRPr>
          </a:p>
        </p:txBody>
      </p:sp>
      <p:sp>
        <p:nvSpPr>
          <p:cNvPr id="7" name="Скругленный прямоугольник 6">
            <a:extLst>
              <a:ext uri="{FF2B5EF4-FFF2-40B4-BE49-F238E27FC236}">
                <a16:creationId xmlns:a16="http://schemas.microsoft.com/office/drawing/2014/main" xmlns="" id="{03154E12-6468-C50E-16F4-5A2E81E97044}"/>
              </a:ext>
            </a:extLst>
          </p:cNvPr>
          <p:cNvSpPr/>
          <p:nvPr/>
        </p:nvSpPr>
        <p:spPr>
          <a:xfrm>
            <a:off x="1992926" y="1061953"/>
            <a:ext cx="7536967"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Основание приостановления </a:t>
            </a:r>
            <a:endParaRPr lang="ru-RU" sz="3600" b="1" dirty="0">
              <a:solidFill>
                <a:schemeClr val="bg1"/>
              </a:solidFill>
              <a:cs typeface="Arial" panose="020B0604020202020204" pitchFamily="34" charset="0"/>
            </a:endParaRPr>
          </a:p>
        </p:txBody>
      </p:sp>
      <p:sp>
        <p:nvSpPr>
          <p:cNvPr id="6" name="Скругленный прямоугольник 5">
            <a:extLst>
              <a:ext uri="{FF2B5EF4-FFF2-40B4-BE49-F238E27FC236}">
                <a16:creationId xmlns:a16="http://schemas.microsoft.com/office/drawing/2014/main" xmlns="" id="{03154E12-6468-C50E-16F4-5A2E81E97044}"/>
              </a:ext>
            </a:extLst>
          </p:cNvPr>
          <p:cNvSpPr/>
          <p:nvPr/>
        </p:nvSpPr>
        <p:spPr>
          <a:xfrm>
            <a:off x="1732327" y="2527755"/>
            <a:ext cx="8095374" cy="7928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49261">
              <a:defRPr/>
            </a:pPr>
            <a:r>
              <a:rPr lang="ru-RU" sz="3600" b="1" dirty="0" smtClean="0">
                <a:solidFill>
                  <a:schemeClr val="bg1"/>
                </a:solidFill>
                <a:cs typeface="Arial" panose="020B0604020202020204" pitchFamily="34" charset="0"/>
              </a:rPr>
              <a:t>Выявленное замечание </a:t>
            </a:r>
            <a:endParaRPr lang="ru-RU" sz="3600" b="1" dirty="0">
              <a:solidFill>
                <a:schemeClr val="bg1"/>
              </a:solidFill>
              <a:cs typeface="Arial" panose="020B0604020202020204" pitchFamily="34" charset="0"/>
            </a:endParaRPr>
          </a:p>
        </p:txBody>
      </p:sp>
      <p:sp>
        <p:nvSpPr>
          <p:cNvPr id="10" name="Заголовок 1"/>
          <p:cNvSpPr txBox="1">
            <a:spLocks/>
          </p:cNvSpPr>
          <p:nvPr/>
        </p:nvSpPr>
        <p:spPr>
          <a:xfrm>
            <a:off x="369115" y="3373577"/>
            <a:ext cx="11425805" cy="3144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tabLst>
                <a:tab pos="809625" algn="l"/>
              </a:tabLst>
              <a:defRPr sz="2400" b="1" kern="1200">
                <a:solidFill>
                  <a:schemeClr val="tx1"/>
                </a:solidFill>
                <a:latin typeface="+mj-lt"/>
                <a:ea typeface="+mj-ea"/>
                <a:cs typeface="+mj-cs"/>
              </a:defRPr>
            </a:lvl1pPr>
          </a:lstStyle>
          <a:p>
            <a:pPr algn="ctr"/>
            <a:endParaRPr lang="ru-RU" sz="2800" dirty="0" smtClean="0">
              <a:latin typeface="+mn-lt"/>
            </a:endParaRPr>
          </a:p>
          <a:p>
            <a:pPr algn="ctr"/>
            <a:r>
              <a:rPr lang="ru-RU" sz="3200" dirty="0" smtClean="0">
                <a:latin typeface="+mn-lt"/>
              </a:rPr>
              <a:t>В разделе «Характеристика объекта недвижимости» в соответствующей графе подготовленного по результатам кадастровых работ технического плана отсутствуют сведения о годе ввода в эксплуатацию сооружения, но при наличии разрешения на ввод заполнена графа «Год завершения строительства» </a:t>
            </a:r>
          </a:p>
          <a:p>
            <a:pPr algn="ctr"/>
            <a:r>
              <a:rPr lang="ru-RU" sz="3200" dirty="0" smtClean="0">
                <a:latin typeface="+mn-lt"/>
              </a:rPr>
              <a:t>  </a:t>
            </a:r>
            <a:endParaRPr lang="ru-RU" sz="3200" dirty="0">
              <a:latin typeface="+mn-lt"/>
            </a:endParaRPr>
          </a:p>
        </p:txBody>
      </p:sp>
    </p:spTree>
    <p:extLst>
      <p:ext uri="{BB962C8B-B14F-4D97-AF65-F5344CB8AC3E}">
        <p14:creationId xmlns:p14="http://schemas.microsoft.com/office/powerpoint/2010/main" val="2494122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6795</TotalTime>
  <Words>555</Words>
  <Application>Microsoft Office PowerPoint</Application>
  <PresentationFormat>Широкоэкранный</PresentationFormat>
  <Paragraphs>78</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Calibri</vt:lpstr>
      <vt:lpstr>Calibri Light</vt:lpstr>
      <vt:lpstr>Segoe UI</vt:lpstr>
      <vt:lpstr>Times New Roman</vt:lpstr>
      <vt:lpstr>Wingdings</vt:lpstr>
      <vt:lpstr>Тема Office</vt:lpstr>
      <vt:lpstr>10 ошибок кадастровых инженеров  </vt:lpstr>
      <vt:lpstr>П. 20 ч. 1 статьи 26 Закона № 218-ФЗ </vt:lpstr>
      <vt:lpstr>П. 7 ч. 1 статьи 26 Закона № 218-ФЗ </vt:lpstr>
      <vt:lpstr>П. 7 ч. 1 статьи 26 Закона № 218-ФЗ </vt:lpstr>
      <vt:lpstr>П. 7, п. 25 ч. 1 статьи 26 Закона № 218-ФЗ </vt:lpstr>
      <vt:lpstr>П. 7 ч. 1 статьи 26 Закона № 218-ФЗ </vt:lpstr>
      <vt:lpstr>П. 7, п. 31 ч. 1 статьи 26 Закона № 218-ФЗ </vt:lpstr>
      <vt:lpstr>П. 5 ч. 1 статьи 26 Закона № 218-ФЗ </vt:lpstr>
      <vt:lpstr>П. 7 ч. 1 статьи 26 Закона № 218-ФЗ </vt:lpstr>
      <vt:lpstr>П. 7 ч. 1 статьи 26 Закона № 218-ФЗ </vt:lpstr>
      <vt:lpstr>П. 7 ч. 1 статьи 26 Закона № 218-ФЗ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«Земля для туризма»</dc:title>
  <dc:creator>Паршков Роман Сергеевич</dc:creator>
  <cp:lastModifiedBy>Шигина Мария Сергеевна</cp:lastModifiedBy>
  <cp:revision>104</cp:revision>
  <cp:lastPrinted>2023-04-21T09:25:28Z</cp:lastPrinted>
  <dcterms:created xsi:type="dcterms:W3CDTF">2023-01-31T12:12:22Z</dcterms:created>
  <dcterms:modified xsi:type="dcterms:W3CDTF">2023-07-31T11:39:20Z</dcterms:modified>
</cp:coreProperties>
</file>