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2C3EB-EB22-4DFD-AF0D-808245C0553B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F4068-7974-480C-9567-30634C256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6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45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32F8EDCF-3979-41F7-BD55-BB5BBB9BB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8" y="0"/>
            <a:ext cx="1218706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7" y="2004303"/>
            <a:ext cx="5716815" cy="2149314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7" y="5370513"/>
            <a:ext cx="5716815" cy="39052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C98131A-5EED-4F21-A1D0-AEE44A330C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2208" y="137743"/>
            <a:ext cx="1933141" cy="751777"/>
          </a:xfrm>
          <a:prstGeom prst="rect">
            <a:avLst/>
          </a:prstGeom>
        </p:spPr>
      </p:pic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4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0DE5B966-1769-4475-87AC-B648616EE042}"/>
              </a:ext>
            </a:extLst>
          </p:cNvPr>
          <p:cNvSpPr txBox="1">
            <a:spLocks/>
          </p:cNvSpPr>
          <p:nvPr userDrawn="1"/>
        </p:nvSpPr>
        <p:spPr>
          <a:xfrm>
            <a:off x="379186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6" y="5983288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189" indent="0">
              <a:buNone/>
              <a:defRPr sz="1400">
                <a:solidFill>
                  <a:srgbClr val="000000"/>
                </a:solidFill>
              </a:defRPr>
            </a:lvl2pPr>
            <a:lvl3pPr marL="914377" indent="0">
              <a:buNone/>
              <a:defRPr sz="1400">
                <a:solidFill>
                  <a:srgbClr val="000000"/>
                </a:solidFill>
              </a:defRPr>
            </a:lvl3pPr>
            <a:lvl4pPr marL="1371566" indent="0">
              <a:buNone/>
              <a:defRPr sz="1400">
                <a:solidFill>
                  <a:srgbClr val="000000"/>
                </a:solidFill>
              </a:defRPr>
            </a:lvl4pPr>
            <a:lvl5pPr marL="1828754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8DD2ED7C-EE3E-447B-928D-930365F8BE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lum bright="6000" contrast="12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82949" y="831176"/>
            <a:ext cx="4929867" cy="49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13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3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4"/>
            <a:ext cx="10534651" cy="838199"/>
          </a:xfrm>
        </p:spPr>
        <p:txBody>
          <a:bodyPr anchor="ctr">
            <a:normAutofit/>
          </a:bodyPr>
          <a:lstStyle>
            <a:lvl1pPr>
              <a:tabLst>
                <a:tab pos="809625" algn="l"/>
              </a:tabLst>
              <a:defRPr sz="2400" b="1">
                <a:solidFill>
                  <a:schemeClr val="tx1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pic>
        <p:nvPicPr>
          <p:cNvPr id="17" name="Рисунок 38">
            <a:extLst>
              <a:ext uri="{FF2B5EF4-FFF2-40B4-BE49-F238E27FC236}">
                <a16:creationId xmlns:a16="http://schemas.microsoft.com/office/drawing/2014/main" xmlns="" id="{EACDABC3-91E6-489E-BD75-AECE9345F6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5" y="34942"/>
            <a:ext cx="691747" cy="69689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0"/>
          </a:xfrm>
        </p:spPr>
        <p:txBody>
          <a:bodyPr>
            <a:normAutofit/>
          </a:bodyPr>
          <a:lstStyle>
            <a:lvl1pPr marL="228594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1pPr>
            <a:lvl2pPr marL="685783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2971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160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349" indent="-228594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6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3">
          <p15:clr>
            <a:srgbClr val="FBAE40"/>
          </p15:clr>
        </p15:guide>
        <p15:guide id="2" pos="30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401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0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83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1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4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5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28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00E8C-D061-47F2-95C3-F703FD9EF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9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C2C99F-2972-437D-809B-B83212B5E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377" y="2067697"/>
            <a:ext cx="6200845" cy="3372417"/>
          </a:xfrm>
        </p:spPr>
        <p:txBody>
          <a:bodyPr>
            <a:noAutofit/>
          </a:bodyPr>
          <a:lstStyle/>
          <a:p>
            <a:pPr algn="ctr"/>
            <a:r>
              <a:rPr lang="ru-RU" sz="6000" kern="0" dirty="0" smtClean="0">
                <a:solidFill>
                  <a:prstClr val="black"/>
                </a:solidFill>
                <a:latin typeface="+mn-lt"/>
                <a:ea typeface="Times New Roman" panose="02020603050405020304" pitchFamily="18" charset="0"/>
                <a:cs typeface="Segoe UI" panose="020B0502040204020203" pitchFamily="34" charset="0"/>
              </a:rPr>
              <a:t>Новеллы законодательства </a:t>
            </a:r>
            <a:r>
              <a:rPr lang="ru-RU" sz="6000" kern="0" dirty="0">
                <a:solidFill>
                  <a:prstClr val="black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6000" kern="0" dirty="0">
                <a:solidFill>
                  <a:prstClr val="black"/>
                </a:solidFill>
                <a:ea typeface="Times New Roman" panose="02020603050405020304" pitchFamily="18" charset="0"/>
                <a:cs typeface="Segoe UI" panose="020B0502040204020203" pitchFamily="34" charset="0"/>
              </a:rPr>
            </a:br>
            <a:endParaRPr lang="ru-RU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B0404D-D083-461B-A950-7EB0D8A093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894" y="1971023"/>
            <a:ext cx="3639627" cy="29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743949" y="6423786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1279" y="-11896"/>
            <a:ext cx="10428336" cy="825499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607219" algn="l"/>
              </a:tabLst>
              <a:defRPr sz="1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Новеллы законодательства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51669" y="956344"/>
            <a:ext cx="11711031" cy="546744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- ФЗ </a:t>
            </a:r>
            <a:r>
              <a:rPr lang="ru-RU" dirty="0">
                <a:latin typeface="+mn-lt"/>
              </a:rPr>
              <a:t>от 24.07.2023 № 351-ФЗ "О внесении изменений в часть первую Гражданского кодекса Российской Федерации" (вступает в силу с </a:t>
            </a:r>
            <a:r>
              <a:rPr lang="ru-RU" dirty="0" smtClean="0">
                <a:latin typeface="+mn-lt"/>
              </a:rPr>
              <a:t>01.10.2023)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- ФЗ </a:t>
            </a:r>
            <a:r>
              <a:rPr lang="ru-RU" dirty="0">
                <a:latin typeface="+mn-lt"/>
              </a:rPr>
              <a:t>от 14 апреля 2023 г. № 123-ФЗ "О внесении изменений в Федеральный закон "О ведении гражданами садоводства и огородничества для собственных нужд и о внесении изменений в отдельные законодательные акты Российской </a:t>
            </a:r>
            <a:r>
              <a:rPr lang="ru-RU" dirty="0" smtClean="0">
                <a:latin typeface="+mn-lt"/>
              </a:rPr>
              <a:t>Федерации</a:t>
            </a:r>
            <a:r>
              <a:rPr lang="ru-RU" dirty="0" smtClean="0"/>
              <a:t>"</a:t>
            </a:r>
            <a:r>
              <a:rPr lang="ru-RU" dirty="0" smtClean="0">
                <a:latin typeface="+mn-lt"/>
              </a:rPr>
              <a:t> (</a:t>
            </a:r>
            <a:r>
              <a:rPr lang="ru-RU" dirty="0">
                <a:latin typeface="+mn-lt"/>
              </a:rPr>
              <a:t>вступил в силу 25.04.2023)</a:t>
            </a:r>
            <a:br>
              <a:rPr lang="ru-RU" dirty="0">
                <a:latin typeface="+mn-lt"/>
              </a:rPr>
            </a:br>
            <a:r>
              <a:rPr lang="ru-RU" dirty="0" smtClean="0">
                <a:latin typeface="+mn-lt"/>
              </a:rPr>
              <a:t>- ФЗ </a:t>
            </a:r>
            <a:r>
              <a:rPr lang="ru-RU" dirty="0">
                <a:latin typeface="+mn-lt"/>
              </a:rPr>
              <a:t>от 24 июля 2023 г. № 338-ФЗ "О гаражных объединениях и о внесении изменений в отдельные законодательные акты Российской </a:t>
            </a:r>
            <a:r>
              <a:rPr lang="ru-RU" dirty="0" smtClean="0">
                <a:latin typeface="+mn-lt"/>
              </a:rPr>
              <a:t>Федерации</a:t>
            </a:r>
            <a:r>
              <a:rPr lang="ru-RU" dirty="0" smtClean="0"/>
              <a:t>" </a:t>
            </a:r>
            <a:r>
              <a:rPr lang="ru-RU" dirty="0" smtClean="0">
                <a:latin typeface="+mn-lt"/>
              </a:rPr>
              <a:t>(вступает </a:t>
            </a:r>
            <a:r>
              <a:rPr lang="ru-RU" dirty="0">
                <a:latin typeface="+mn-lt"/>
              </a:rPr>
              <a:t>в силу с 01.10.2023)</a:t>
            </a:r>
            <a:br>
              <a:rPr lang="ru-RU" dirty="0">
                <a:latin typeface="+mn-lt"/>
              </a:rPr>
            </a:br>
            <a:r>
              <a:rPr lang="ru-RU" dirty="0" smtClean="0">
                <a:latin typeface="+mn-lt"/>
              </a:rPr>
              <a:t>- ФЗ </a:t>
            </a:r>
            <a:r>
              <a:rPr lang="ru-RU" dirty="0">
                <a:latin typeface="+mn-lt"/>
              </a:rPr>
              <a:t>от 28 апреля 2023 г. N 151-ФЗ "О внесении изменений в Кодекс Российской Федерации об административных правонарушениях"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(вступил в силу 09.05.2023)</a:t>
            </a:r>
            <a:br>
              <a:rPr lang="ru-RU" dirty="0">
                <a:latin typeface="+mn-lt"/>
              </a:rPr>
            </a:br>
            <a:r>
              <a:rPr lang="ru-RU" dirty="0" smtClean="0">
                <a:latin typeface="+mn-lt"/>
              </a:rPr>
              <a:t>- ФЗ </a:t>
            </a:r>
            <a:r>
              <a:rPr lang="ru-RU" dirty="0">
                <a:latin typeface="+mn-lt"/>
              </a:rPr>
              <a:t>от 13 июня 2023 г. N 248-ФЗ "О внесении изменений в отдельные законодательные акты Российской Федерации"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(вступил в силу 13.06.2023, отдельные положения - 01.01.2025</a:t>
            </a:r>
            <a:r>
              <a:rPr lang="ru-RU" dirty="0" smtClean="0">
                <a:latin typeface="+mn-lt"/>
              </a:rPr>
              <a:t>)</a:t>
            </a:r>
            <a:endParaRPr lang="ru-RU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64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6806</TotalTime>
  <Words>31</Words>
  <Application>Microsoft Office PowerPoint</Application>
  <PresentationFormat>Широкоэкранный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Times New Roman</vt:lpstr>
      <vt:lpstr>Wingdings</vt:lpstr>
      <vt:lpstr>Тема Office</vt:lpstr>
      <vt:lpstr>Новеллы законодательства  </vt:lpstr>
      <vt:lpstr>- ФЗ от 24.07.2023 № 351-ФЗ "О внесении изменений в часть первую Гражданского кодекса Российской Федерации" (вступает в силу с 01.10.2023) - ФЗ от 14 апреля 2023 г. № 123-ФЗ "О внесении изменений в Федеральный закон "О ведении гражданами садоводства и огородничества для собственных нужд и о внесении изменений в отдельные законодательные акты Российской Федерации" (вступил в силу 25.04.2023) - ФЗ от 24 июля 2023 г. № 338-ФЗ "О гаражных объединениях и о внесении изменений в отдельные законодательные акты Российской Федерации" (вступает в силу с 01.10.2023) - ФЗ от 28 апреля 2023 г. N 151-ФЗ "О внесении изменений в Кодекс Российской Федерации об административных правонарушениях" (вступил в силу 09.05.2023) - ФЗ от 13 июня 2023 г. N 248-ФЗ "О внесении изменений в отдельные законодательные акты Российской Федерации" (вступил в силу 13.06.2023, отдельные положения - 01.01.2025)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«Земля для туризма»</dc:title>
  <dc:creator>Паршков Роман Сергеевич</dc:creator>
  <cp:lastModifiedBy>Шигина Мария Сергеевна</cp:lastModifiedBy>
  <cp:revision>105</cp:revision>
  <cp:lastPrinted>2023-04-21T09:25:28Z</cp:lastPrinted>
  <dcterms:created xsi:type="dcterms:W3CDTF">2023-01-31T12:12:22Z</dcterms:created>
  <dcterms:modified xsi:type="dcterms:W3CDTF">2023-07-31T11:38:53Z</dcterms:modified>
</cp:coreProperties>
</file>