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315B7-AB32-4B00-8EAF-F4B20B6C9920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E148E-D5DF-4FA9-AD5F-08AD05494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84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42586">
              <a:defRPr/>
            </a:pPr>
            <a:fld id="{827532A2-DA06-744D-9B20-9C50BFCC3550}" type="slidenum">
              <a:rPr lang="en-US" sz="700">
                <a:solidFill>
                  <a:prstClr val="black"/>
                </a:solidFill>
                <a:latin typeface="Calibri" panose="020F0502020204030204"/>
              </a:rPr>
              <a:pPr defTabSz="442586">
                <a:defRPr/>
              </a:pPr>
              <a:t>1</a:t>
            </a:fld>
            <a:endParaRPr lang="en-US" sz="7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4525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549E-F28C-4C70-8DED-7FACFC5D5598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1A5-6E18-4DA4-B424-1B866ABC2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12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549E-F28C-4C70-8DED-7FACFC5D5598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1A5-6E18-4DA4-B424-1B866ABC2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54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549E-F28C-4C70-8DED-7FACFC5D5598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1A5-6E18-4DA4-B424-1B866ABC2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045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C1BAB3E4-8CDB-4F6A-B3E4-6E0AAEA08B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43949" y="6334128"/>
            <a:ext cx="2743200" cy="365125"/>
          </a:xfrm>
        </p:spPr>
        <p:txBody>
          <a:bodyPr/>
          <a:lstStyle>
            <a:lvl1pPr>
              <a:defRPr sz="1467" b="1">
                <a:solidFill>
                  <a:schemeClr val="bg1"/>
                </a:solidFill>
              </a:defRPr>
            </a:lvl1pPr>
          </a:lstStyle>
          <a:p>
            <a:fld id="{35ACA335-37F7-42C7-872A-92C3D7072F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651BF2-C6BE-42E0-B646-8F3DC2D7D273}"/>
              </a:ext>
            </a:extLst>
          </p:cNvPr>
          <p:cNvSpPr/>
          <p:nvPr userDrawn="1"/>
        </p:nvSpPr>
        <p:spPr>
          <a:xfrm>
            <a:off x="0" y="10"/>
            <a:ext cx="12192000" cy="825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76200" dir="5400000" algn="t" rotWithShape="0">
              <a:schemeClr val="tx1">
                <a:lumMod val="50000"/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1" tIns="45699" rIns="91391" bIns="45699" rtlCol="0" anchor="ctr"/>
          <a:lstStyle/>
          <a:p>
            <a:pPr algn="ctr"/>
            <a:endParaRPr lang="ru-RU" sz="1244"/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74242212-74B6-428E-A4FD-D6259025E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15"/>
            <a:ext cx="10534651" cy="838199"/>
          </a:xfrm>
        </p:spPr>
        <p:txBody>
          <a:bodyPr anchor="ctr">
            <a:normAutofit/>
          </a:bodyPr>
          <a:lstStyle>
            <a:lvl1pPr>
              <a:tabLst>
                <a:tab pos="1079473" algn="l"/>
              </a:tabLst>
              <a:defRPr sz="2800" b="1">
                <a:solidFill>
                  <a:schemeClr val="tx2"/>
                </a:solidFill>
              </a:defRPr>
            </a:lvl1pPr>
          </a:lstStyle>
          <a:p>
            <a:pPr>
              <a:tabLst>
                <a:tab pos="809625" algn="l"/>
              </a:tabLst>
            </a:pPr>
            <a:endParaRPr lang="ru-R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5309A1-1DFE-4448-9E97-68A9703F84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7378" y="4114804"/>
            <a:ext cx="10899775" cy="2219325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endParaRPr lang="ru-RU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6345194-BD72-4106-8639-F2E07A52DC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382" y="200453"/>
            <a:ext cx="429076" cy="43280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77BB4B3-8D47-430B-9B65-D995DD1AB38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3252"/>
            <a:ext cx="12192000" cy="108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4807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656">
          <p15:clr>
            <a:srgbClr val="FBAE40"/>
          </p15:clr>
        </p15:guide>
        <p15:guide id="2" pos="796">
          <p15:clr>
            <a:srgbClr val="FBAE40"/>
          </p15:clr>
        </p15:guide>
        <p15:guide id="3" pos="3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549E-F28C-4C70-8DED-7FACFC5D5598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1A5-6E18-4DA4-B424-1B866ABC2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14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549E-F28C-4C70-8DED-7FACFC5D5598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1A5-6E18-4DA4-B424-1B866ABC2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33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549E-F28C-4C70-8DED-7FACFC5D5598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1A5-6E18-4DA4-B424-1B866ABC2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450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549E-F28C-4C70-8DED-7FACFC5D5598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1A5-6E18-4DA4-B424-1B866ABC2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61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549E-F28C-4C70-8DED-7FACFC5D5598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1A5-6E18-4DA4-B424-1B866ABC2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7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549E-F28C-4C70-8DED-7FACFC5D5598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1A5-6E18-4DA4-B424-1B866ABC2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94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549E-F28C-4C70-8DED-7FACFC5D5598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1A5-6E18-4DA4-B424-1B866ABC2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87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549E-F28C-4C70-8DED-7FACFC5D5598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01A5-6E18-4DA4-B424-1B866ABC2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37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549E-F28C-4C70-8DED-7FACFC5D5598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801A5-6E18-4DA4-B424-1B866ABC2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94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6">
            <a:extLst>
              <a:ext uri="{FF2B5EF4-FFF2-40B4-BE49-F238E27FC236}">
                <a16:creationId xmlns:a16="http://schemas.microsoft.com/office/drawing/2014/main" id="{49AA9F89-8FE7-453C-8FBE-FAF4AE20A9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9316705" y="6394418"/>
            <a:ext cx="2743200" cy="365125"/>
          </a:xfrm>
        </p:spPr>
        <p:txBody>
          <a:bodyPr/>
          <a:lstStyle/>
          <a:p>
            <a:pPr>
              <a:defRPr/>
            </a:pPr>
            <a:fld id="{35ACA335-37F7-42C7-872A-92C3D7072F89}" type="slidenum">
              <a:rPr lang="ru-RU">
                <a:solidFill>
                  <a:srgbClr val="FFFFFF"/>
                </a:solidFill>
                <a:latin typeface="Arial"/>
              </a:rPr>
              <a:pPr>
                <a:defRPr/>
              </a:pPr>
              <a:t>1</a:t>
            </a:fld>
            <a:endParaRPr lang="ru-RU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F09F66-1085-4855-8DC5-F9637EFDA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15"/>
            <a:ext cx="11229975" cy="838199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rial" panose="020B0604020202020204" pitchFamily="34" charset="0"/>
                <a:ea typeface="Inter V" panose="02000503000000020004" pitchFamily="2" charset="0"/>
                <a:cs typeface="Arial" panose="020B0604020202020204" pitchFamily="34" charset="0"/>
              </a:rPr>
              <a:t>Практика взаимодействия Управления с органами прокуратуры Пермского края по привлечению кадастровых инженеров к административной ответственности в связи с включением в межевые, технические планы недостоверных сведений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DCDF0039-73B6-23E3-F3FE-340C6A8719A1}"/>
              </a:ext>
            </a:extLst>
          </p:cNvPr>
          <p:cNvSpPr/>
          <p:nvPr/>
        </p:nvSpPr>
        <p:spPr>
          <a:xfrm>
            <a:off x="228085" y="2496812"/>
            <a:ext cx="34825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53513" y="1502254"/>
            <a:ext cx="3534895" cy="851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b="1" dirty="0">
              <a:ea typeface="Inter V" panose="02000503000000020004" pitchFamily="2" charset="0"/>
              <a:cs typeface="Inter V" panose="02000503000000020004" pitchFamily="2" charset="0"/>
            </a:endParaRPr>
          </a:p>
          <a:p>
            <a:pPr algn="just"/>
            <a:endParaRPr lang="ru-RU" sz="1200" b="1" dirty="0" smtClean="0">
              <a:ea typeface="Inter V" panose="02000503000000020004" pitchFamily="2" charset="0"/>
              <a:cs typeface="Inter V" panose="02000503000000020004" pitchFamily="2" charset="0"/>
            </a:endParaRPr>
          </a:p>
          <a:p>
            <a:pPr algn="just"/>
            <a:endParaRPr lang="ru-RU" sz="1200" b="1" dirty="0">
              <a:ea typeface="Inter V" panose="02000503000000020004" pitchFamily="2" charset="0"/>
              <a:cs typeface="Inter V" panose="02000503000000020004" pitchFamily="2" charset="0"/>
            </a:endParaRPr>
          </a:p>
          <a:p>
            <a:pPr algn="just"/>
            <a:endParaRPr lang="ru-RU" sz="1333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8618" y="1166386"/>
            <a:ext cx="3421509" cy="336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067"/>
              </a:spcAft>
            </a:pPr>
            <a:endParaRPr lang="ru-RU" sz="1600" b="1" dirty="0">
              <a:ea typeface="Inter V" panose="02000503000000020004" pitchFamily="2" charset="0"/>
              <a:cs typeface="Inter V" panose="02000503000000020004" pitchFamily="2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04334" y="3735430"/>
            <a:ext cx="34959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endParaRPr lang="ru-RU" sz="14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11770439-8ACB-17E2-1791-11520377D819}"/>
              </a:ext>
            </a:extLst>
          </p:cNvPr>
          <p:cNvSpPr/>
          <p:nvPr/>
        </p:nvSpPr>
        <p:spPr>
          <a:xfrm>
            <a:off x="1118229" y="954757"/>
            <a:ext cx="10802425" cy="69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endParaRPr lang="ru-RU" sz="1067" dirty="0">
              <a:solidFill>
                <a:srgbClr val="00206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</a:t>
            </a:r>
            <a:r>
              <a:rPr lang="ru-RU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ай - сентябрь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 года – 7 материалов о привлечении КИ к административной ответственности</a:t>
            </a:r>
            <a:endParaRPr lang="ru-RU" sz="1067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>
              <a:defRPr/>
            </a:pPr>
            <a:endParaRPr lang="ru-RU" sz="1067" dirty="0">
              <a:solidFill>
                <a:srgbClr val="00206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1770439-8ACB-17E2-1791-11520377D819}"/>
              </a:ext>
            </a:extLst>
          </p:cNvPr>
          <p:cNvSpPr/>
          <p:nvPr/>
        </p:nvSpPr>
        <p:spPr>
          <a:xfrm>
            <a:off x="395653" y="1752666"/>
            <a:ext cx="7722435" cy="2103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Тематика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нарушений:</a:t>
            </a:r>
          </a:p>
          <a:p>
            <a:pPr algn="just"/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Недостоверные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сведения об обеспечении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доступа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Отсутствие согласования с правообладателем смежной границы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Объединение несмежных земельных участков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Пересечение с территориальной зоной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Объект не отвечает признакам ИЖС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>
              <a:defRPr/>
            </a:pPr>
            <a:endParaRPr lang="ru-RU" sz="1067" dirty="0">
              <a:solidFill>
                <a:srgbClr val="00206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85" y="907360"/>
            <a:ext cx="859611" cy="792549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1A6D26C-13F7-6E95-2812-7EAF64BDF262}"/>
              </a:ext>
            </a:extLst>
          </p:cNvPr>
          <p:cNvSpPr/>
          <p:nvPr/>
        </p:nvSpPr>
        <p:spPr>
          <a:xfrm>
            <a:off x="395652" y="3694791"/>
            <a:ext cx="3864113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Возбуждено органами </a:t>
            </a:r>
            <a:r>
              <a:rPr lang="ru-RU" b="1" dirty="0" smtClean="0"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прокуратуры, направлено в суд</a:t>
            </a:r>
            <a:endParaRPr lang="ru-RU" dirty="0">
              <a:latin typeface="Arial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1A6D26C-13F7-6E95-2812-7EAF64BDF262}"/>
              </a:ext>
            </a:extLst>
          </p:cNvPr>
          <p:cNvSpPr/>
          <p:nvPr/>
        </p:nvSpPr>
        <p:spPr>
          <a:xfrm>
            <a:off x="4729207" y="3694791"/>
            <a:ext cx="3462001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smtClean="0"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Находятся </a:t>
            </a:r>
            <a:r>
              <a:rPr lang="ru-RU" b="1" dirty="0" smtClean="0"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на рассмотрении в прокуратуре</a:t>
            </a:r>
            <a:endParaRPr lang="ru-RU" dirty="0">
              <a:latin typeface="Arial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1A6D26C-13F7-6E95-2812-7EAF64BDF262}"/>
              </a:ext>
            </a:extLst>
          </p:cNvPr>
          <p:cNvSpPr/>
          <p:nvPr/>
        </p:nvSpPr>
        <p:spPr>
          <a:xfrm>
            <a:off x="8726421" y="3720041"/>
            <a:ext cx="2803938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Рассмотрено мировыми судьями </a:t>
            </a:r>
            <a:endParaRPr lang="ru-RU" dirty="0">
              <a:latin typeface="Arial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flipH="1">
            <a:off x="1969372" y="4352207"/>
            <a:ext cx="344574" cy="4713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flipH="1">
            <a:off x="6320806" y="4329154"/>
            <a:ext cx="344574" cy="4713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flipH="1">
            <a:off x="9956103" y="4379744"/>
            <a:ext cx="344574" cy="4713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1A6D26C-13F7-6E95-2812-7EAF64BDF262}"/>
              </a:ext>
            </a:extLst>
          </p:cNvPr>
          <p:cNvSpPr/>
          <p:nvPr/>
        </p:nvSpPr>
        <p:spPr>
          <a:xfrm>
            <a:off x="1005352" y="4835316"/>
            <a:ext cx="227261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1A6D26C-13F7-6E95-2812-7EAF64BDF262}"/>
              </a:ext>
            </a:extLst>
          </p:cNvPr>
          <p:cNvSpPr/>
          <p:nvPr/>
        </p:nvSpPr>
        <p:spPr>
          <a:xfrm>
            <a:off x="5356787" y="4805793"/>
            <a:ext cx="227261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lang="ru-RU" dirty="0">
              <a:latin typeface="Arial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E1A6D26C-13F7-6E95-2812-7EAF64BDF262}"/>
              </a:ext>
            </a:extLst>
          </p:cNvPr>
          <p:cNvSpPr/>
          <p:nvPr/>
        </p:nvSpPr>
        <p:spPr>
          <a:xfrm>
            <a:off x="8813963" y="4864470"/>
            <a:ext cx="266513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ru-RU" dirty="0" smtClean="0">
                <a:latin typeface="Arial"/>
                <a:ea typeface="Times New Roman" panose="02020603050405020304" pitchFamily="18" charset="0"/>
                <a:cs typeface="Arial" panose="020B0604020202020204" pitchFamily="34" charset="0"/>
              </a:rPr>
              <a:t> – штраф 30000 руб.</a:t>
            </a:r>
            <a:endParaRPr lang="ru-RU" dirty="0">
              <a:latin typeface="Arial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E1A6D26C-13F7-6E95-2812-7EAF64BDF262}"/>
              </a:ext>
            </a:extLst>
          </p:cNvPr>
          <p:cNvSpPr/>
          <p:nvPr/>
        </p:nvSpPr>
        <p:spPr>
          <a:xfrm>
            <a:off x="8218450" y="5362568"/>
            <a:ext cx="3841456" cy="104644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Объект не отвечает признакам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ИЖС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Недостоверные сведения об обеспечении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доступа</a:t>
            </a:r>
          </a:p>
          <a:p>
            <a:pPr algn="just"/>
            <a:endParaRPr lang="ru-RU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E1A6D26C-13F7-6E95-2812-7EAF64BDF262}"/>
              </a:ext>
            </a:extLst>
          </p:cNvPr>
          <p:cNvSpPr/>
          <p:nvPr/>
        </p:nvSpPr>
        <p:spPr>
          <a:xfrm>
            <a:off x="304334" y="5362568"/>
            <a:ext cx="394753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Объединение несмежных земельных участков </a:t>
            </a:r>
            <a:endParaRPr lang="ru-RU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Недостоверные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сведения об обеспечении доступа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0304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116</Words>
  <Application>Microsoft Office PowerPoint</Application>
  <PresentationFormat>Широкоэкранный</PresentationFormat>
  <Paragraphs>24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Inter V</vt:lpstr>
      <vt:lpstr>Times New Roman</vt:lpstr>
      <vt:lpstr>Wingdings</vt:lpstr>
      <vt:lpstr>Тема Office</vt:lpstr>
      <vt:lpstr>Практика взаимодействия Управления с органами прокуратуры Пермского края по привлечению кадастровых инженеров к административной ответственности в связи с включением в межевые, технические планы недостоверных сведений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Достижение показателей по доле приостановлений ГРП (бумага) и доли отказов по ГРП</dc:title>
  <dc:creator>Котляревская Анна Александровна</dc:creator>
  <cp:lastModifiedBy>Котляревская Анна Александровна</cp:lastModifiedBy>
  <cp:revision>90</cp:revision>
  <cp:lastPrinted>2023-07-21T08:56:50Z</cp:lastPrinted>
  <dcterms:created xsi:type="dcterms:W3CDTF">2023-07-21T08:07:50Z</dcterms:created>
  <dcterms:modified xsi:type="dcterms:W3CDTF">2023-10-25T03:59:57Z</dcterms:modified>
</cp:coreProperties>
</file>