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290C-C795-4B95-A813-2B74F15D7B96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82528-BFAF-4935-9E33-96555AD5B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69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2528-BFAF-4935-9E33-96555AD5BC1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7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2528-BFAF-4935-9E33-96555AD5BC1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9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2528-BFAF-4935-9E33-96555AD5BC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55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2528-BFAF-4935-9E33-96555AD5BC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68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2528-BFAF-4935-9E33-96555AD5BC1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26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2528-BFAF-4935-9E33-96555AD5BC1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592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2528-BFAF-4935-9E33-96555AD5BC1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181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2528-BFAF-4935-9E33-96555AD5BC1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45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57" Type="http://schemas.openxmlformats.org/officeDocument/2006/relationships/image" Target="../media/image56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78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77" Type="http://schemas.openxmlformats.org/officeDocument/2006/relationships/image" Target="../media/image7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Relationship Id="rId77" Type="http://schemas.openxmlformats.org/officeDocument/2006/relationships/image" Target="../media/image7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5.png"/><Relationship Id="rId3" Type="http://schemas.openxmlformats.org/officeDocument/2006/relationships/image" Target="../media/image11.png"/><Relationship Id="rId21" Type="http://schemas.openxmlformats.org/officeDocument/2006/relationships/image" Target="../media/image8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5.emf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9" Type="http://schemas.openxmlformats.org/officeDocument/2006/relationships/image" Target="../media/image6.png"/><Relationship Id="rId4" Type="http://schemas.openxmlformats.org/officeDocument/2006/relationships/image" Target="../media/image14.png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5.png"/><Relationship Id="rId3" Type="http://schemas.openxmlformats.org/officeDocument/2006/relationships/image" Target="../media/image11.png"/><Relationship Id="rId21" Type="http://schemas.openxmlformats.org/officeDocument/2006/relationships/image" Target="../media/image8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5.emf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9" Type="http://schemas.openxmlformats.org/officeDocument/2006/relationships/image" Target="../media/image6.png"/><Relationship Id="rId4" Type="http://schemas.openxmlformats.org/officeDocument/2006/relationships/image" Target="../media/image14.png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5.png"/><Relationship Id="rId3" Type="http://schemas.openxmlformats.org/officeDocument/2006/relationships/image" Target="../media/image11.png"/><Relationship Id="rId21" Type="http://schemas.openxmlformats.org/officeDocument/2006/relationships/image" Target="../media/image8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5.emf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9" Type="http://schemas.openxmlformats.org/officeDocument/2006/relationships/image" Target="../media/image6.png"/><Relationship Id="rId4" Type="http://schemas.openxmlformats.org/officeDocument/2006/relationships/image" Target="../media/image14.png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5.png"/><Relationship Id="rId3" Type="http://schemas.openxmlformats.org/officeDocument/2006/relationships/image" Target="../media/image11.png"/><Relationship Id="rId21" Type="http://schemas.openxmlformats.org/officeDocument/2006/relationships/image" Target="../media/image8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9" Type="http://schemas.openxmlformats.org/officeDocument/2006/relationships/image" Target="../media/image6.png"/><Relationship Id="rId4" Type="http://schemas.openxmlformats.org/officeDocument/2006/relationships/image" Target="../media/image14.png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44600"/>
            <a:ext cx="9143524" cy="1012825"/>
            <a:chOff x="0" y="5844599"/>
            <a:chExt cx="12191365" cy="101282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89399"/>
              <a:ext cx="12191038" cy="7675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8559" y="5844599"/>
              <a:ext cx="7782479" cy="101231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9142095" cy="942340"/>
            <a:chOff x="0" y="0"/>
            <a:chExt cx="12189460" cy="94234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319" y="143280"/>
              <a:ext cx="610199" cy="55043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5844688"/>
            <a:ext cx="9144000" cy="1013460"/>
            <a:chOff x="0" y="5844688"/>
            <a:chExt cx="12192000" cy="101346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219720"/>
              <a:ext cx="7009919" cy="6382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086855"/>
              <a:ext cx="12188952" cy="771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08528" y="5844688"/>
              <a:ext cx="7783471" cy="101330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0"/>
            <a:ext cx="9144000" cy="1052736"/>
            <a:chOff x="0" y="0"/>
            <a:chExt cx="12192000" cy="94234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2"/>
              <a:ext cx="12192000" cy="825500"/>
            </a:xfrm>
            <a:custGeom>
              <a:avLst/>
              <a:gdLst/>
              <a:ahLst/>
              <a:cxnLst/>
              <a:rect l="l" t="t" r="r" b="b"/>
              <a:pathLst>
                <a:path w="12192000" h="825500">
                  <a:moveTo>
                    <a:pt x="12192000" y="0"/>
                  </a:moveTo>
                  <a:lnTo>
                    <a:pt x="0" y="0"/>
                  </a:lnTo>
                  <a:lnTo>
                    <a:pt x="0" y="825500"/>
                  </a:lnTo>
                  <a:lnTo>
                    <a:pt x="12192000" y="825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390" y="143258"/>
              <a:ext cx="611247" cy="55168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6219827"/>
            <a:ext cx="5258288" cy="6381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90254" y="6473951"/>
            <a:ext cx="251459" cy="384048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39552" y="-49696"/>
            <a:ext cx="8604448" cy="97206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16865" marR="5080">
              <a:lnSpc>
                <a:spcPts val="2400"/>
              </a:lnSpc>
              <a:spcBef>
                <a:spcPts val="380"/>
              </a:spcBef>
            </a:pPr>
            <a:r>
              <a:rPr lang="ru-RU" sz="1700" dirty="0" smtClean="0"/>
              <a:t>Изменения в 431-ФЗ от 30.12.2015 «О геодезии, картографии и пространственных данных и о внесении изменений в отдельные законодательные </a:t>
            </a:r>
            <a:r>
              <a:rPr lang="ru-RU" sz="1700" dirty="0" smtClean="0"/>
              <a:t>акты</a:t>
            </a:r>
            <a:br>
              <a:rPr lang="ru-RU" sz="1700" dirty="0" smtClean="0"/>
            </a:br>
            <a:r>
              <a:rPr lang="ru-RU" sz="1700" dirty="0" smtClean="0"/>
              <a:t> </a:t>
            </a:r>
            <a:r>
              <a:rPr lang="ru-RU" sz="1700" dirty="0" smtClean="0"/>
              <a:t>Российской Федерации» </a:t>
            </a:r>
            <a:endParaRPr sz="1700" dirty="0"/>
          </a:p>
        </p:txBody>
      </p:sp>
      <p:pic>
        <p:nvPicPr>
          <p:cNvPr id="56" name="object 5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1484784"/>
            <a:ext cx="9144000" cy="3960440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8899836" y="6571566"/>
            <a:ext cx="20526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45"/>
                </a:lnSpc>
              </a:pPr>
              <a:t>1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1560" y="1844824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/>
              <a:t>В связи со вступлением в силу с 01.04.2024 года Федерального закона от 04.08.2023 № 491-ФЗ «О внесении изменений в Федеральный закон «О геодезии, картографии и пространственных данных и о внесении изменений в отдельные законодательные акты Российской Федерации» и отдельные законодательные акты Российской Федерации», обращаем внимание на существенные изменения в Федеральном законе от 30.12.2015 N 431-ФЗ "О геодезии, картографии и пространственных данных и о внесении изменений в отдельные законодательные акты Российской Федерации".</a:t>
            </a:r>
            <a:endParaRPr lang="ru-RU" sz="2000" dirty="0"/>
          </a:p>
        </p:txBody>
      </p:sp>
      <p:pic>
        <p:nvPicPr>
          <p:cNvPr id="22" name="Graphic 335">
            <a:extLst>
              <a:ext uri="{FF2B5EF4-FFF2-40B4-BE49-F238E27FC236}">
                <a16:creationId xmlns:a16="http://schemas.microsoft.com/office/drawing/2014/main" xmlns="" id="{F0412A8D-1ED3-48C8-9E74-5F4529DDC2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4225444" y="4653136"/>
            <a:ext cx="693112" cy="727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7"/>
          <p:cNvSpPr/>
          <p:nvPr/>
        </p:nvSpPr>
        <p:spPr>
          <a:xfrm>
            <a:off x="0" y="4797152"/>
            <a:ext cx="9144000" cy="1584176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7"/>
          <p:cNvSpPr/>
          <p:nvPr/>
        </p:nvSpPr>
        <p:spPr>
          <a:xfrm>
            <a:off x="0" y="3212976"/>
            <a:ext cx="9144000" cy="1584176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0" y="5844600"/>
            <a:ext cx="9143524" cy="1012825"/>
            <a:chOff x="0" y="5844599"/>
            <a:chExt cx="12191365" cy="101282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89399"/>
              <a:ext cx="12191038" cy="7675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8559" y="5844599"/>
              <a:ext cx="7782479" cy="101231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9142095" cy="942340"/>
            <a:chOff x="0" y="0"/>
            <a:chExt cx="12189460" cy="94234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319" y="143280"/>
              <a:ext cx="610199" cy="55043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0"/>
            <a:ext cx="9144000" cy="1052736"/>
            <a:chOff x="0" y="0"/>
            <a:chExt cx="12192000" cy="94234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2"/>
              <a:ext cx="12192000" cy="825500"/>
            </a:xfrm>
            <a:custGeom>
              <a:avLst/>
              <a:gdLst/>
              <a:ahLst/>
              <a:cxnLst/>
              <a:rect l="l" t="t" r="r" b="b"/>
              <a:pathLst>
                <a:path w="12192000" h="825500">
                  <a:moveTo>
                    <a:pt x="12192000" y="0"/>
                  </a:moveTo>
                  <a:lnTo>
                    <a:pt x="0" y="0"/>
                  </a:lnTo>
                  <a:lnTo>
                    <a:pt x="0" y="825500"/>
                  </a:lnTo>
                  <a:lnTo>
                    <a:pt x="12192000" y="825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390" y="143258"/>
              <a:ext cx="611247" cy="551687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0" y="1700808"/>
            <a:ext cx="9144000" cy="1584176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90254" y="6473951"/>
            <a:ext cx="251459" cy="384048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980728"/>
            <a:ext cx="9144000" cy="720080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8899836" y="6571566"/>
            <a:ext cx="20526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45"/>
                </a:lnSpc>
              </a:pPr>
              <a:t>2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1247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Введены новые понятия и определения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77281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err="1" smtClean="0"/>
              <a:t>Геоинформационные</a:t>
            </a:r>
            <a:r>
              <a:rPr lang="ru-RU" dirty="0" smtClean="0"/>
              <a:t> технологии – процессы и методы создания, поиска, сбора, хранения, обработки, предоставления, использования и распространения данных, сведений о пространственных данных, сведений, подлежащих представлению с использованием координат, картографических материалов, а также способы осуществления таких процессов и методов.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335699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err="1" smtClean="0"/>
              <a:t>Геоинформационные</a:t>
            </a:r>
            <a:r>
              <a:rPr lang="ru-RU" dirty="0" smtClean="0"/>
              <a:t> системы – информационные системы, обеспечивающие создание, поиск, сбор, хранение, обработку, предоставление, использование и распространение пространственных данных, сведений о пространственных данных, сведений, подлежащих представлению с использованием координат, картографических материалов.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48691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err="1" smtClean="0"/>
              <a:t>Геоинформационные</a:t>
            </a:r>
            <a:r>
              <a:rPr lang="ru-RU" dirty="0" smtClean="0"/>
              <a:t> средства – программы и технические средства для электронных вычислительных машин, обеспечивающие применение </a:t>
            </a:r>
            <a:r>
              <a:rPr lang="ru-RU" dirty="0" err="1" smtClean="0"/>
              <a:t>геоинформационных</a:t>
            </a:r>
            <a:r>
              <a:rPr lang="ru-RU" dirty="0" smtClean="0"/>
              <a:t> технологий, используемые или создаваемые при проектировании </a:t>
            </a:r>
            <a:r>
              <a:rPr lang="ru-RU" dirty="0" err="1" smtClean="0"/>
              <a:t>геоинформационных</a:t>
            </a:r>
            <a:r>
              <a:rPr lang="ru-RU" dirty="0" smtClean="0"/>
              <a:t> систем и обеспечивающие их эксплуатацию. </a:t>
            </a:r>
            <a:endParaRPr lang="ru-RU" dirty="0"/>
          </a:p>
        </p:txBody>
      </p:sp>
      <p:pic>
        <p:nvPicPr>
          <p:cNvPr id="23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107504" y="1772816"/>
            <a:ext cx="370392" cy="375962"/>
          </a:xfrm>
          <a:prstGeom prst="rect">
            <a:avLst/>
          </a:prstGeom>
        </p:spPr>
      </p:pic>
      <p:pic>
        <p:nvPicPr>
          <p:cNvPr id="24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107504" y="3356992"/>
            <a:ext cx="370392" cy="375962"/>
          </a:xfrm>
          <a:prstGeom prst="rect">
            <a:avLst/>
          </a:prstGeom>
        </p:spPr>
      </p:pic>
      <p:pic>
        <p:nvPicPr>
          <p:cNvPr id="27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107504" y="4869160"/>
            <a:ext cx="370392" cy="375962"/>
          </a:xfrm>
          <a:prstGeom prst="rect">
            <a:avLst/>
          </a:prstGeom>
        </p:spPr>
      </p:pic>
      <p:pic>
        <p:nvPicPr>
          <p:cNvPr id="31" name="Graphic 279">
            <a:extLst>
              <a:ext uri="{FF2B5EF4-FFF2-40B4-BE49-F238E27FC236}">
                <a16:creationId xmlns:a16="http://schemas.microsoft.com/office/drawing/2014/main" xmlns="" id="{2470ACD4-2F51-476D-A34F-32AECBDBBA13}"/>
              </a:ext>
            </a:extLst>
          </p:cNvPr>
          <p:cNvPicPr>
            <a:picLocks noChangeAspect="1"/>
          </p:cNvPicPr>
          <p:nvPr/>
        </p:nvPicPr>
        <p:blipFill>
          <a:blip r:embed="rId78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907704" y="1052736"/>
            <a:ext cx="569799" cy="579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33" name="object 19"/>
          <p:cNvSpPr txBox="1">
            <a:spLocks/>
          </p:cNvSpPr>
          <p:nvPr/>
        </p:nvSpPr>
        <p:spPr>
          <a:xfrm>
            <a:off x="539552" y="-49696"/>
            <a:ext cx="8604448" cy="972061"/>
          </a:xfrm>
          <a:prstGeom prst="rect">
            <a:avLst/>
          </a:prstGeom>
        </p:spPr>
        <p:txBody>
          <a:bodyPr vert="horz" wrap="square" lIns="0" tIns="48260" rIns="0" bIns="0" rtlCol="0" anchor="ctr">
            <a:spAutoFit/>
          </a:bodyPr>
          <a:lstStyle/>
          <a:p>
            <a:pPr marL="316865" marR="5080" lvl="0" indent="0" algn="ctr" defTabSz="914400" rtl="0" eaLnBrk="1" fontAlgn="auto" latinLnBrk="0" hangingPunct="1">
              <a:lnSpc>
                <a:spcPts val="24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в 431-ФЗ от 30.12.2015 «О геодезии, картографии и пространственных данных и о внесении изменений в отдельные законодательные акты</a:t>
            </a:r>
            <a:b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Российской Федерации»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17"/>
          <p:cNvSpPr/>
          <p:nvPr/>
        </p:nvSpPr>
        <p:spPr>
          <a:xfrm>
            <a:off x="0" y="4869160"/>
            <a:ext cx="9144000" cy="1080120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7"/>
          <p:cNvSpPr/>
          <p:nvPr/>
        </p:nvSpPr>
        <p:spPr>
          <a:xfrm>
            <a:off x="0" y="3789040"/>
            <a:ext cx="9144000" cy="1080120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7"/>
          <p:cNvSpPr/>
          <p:nvPr/>
        </p:nvSpPr>
        <p:spPr>
          <a:xfrm>
            <a:off x="0" y="2708920"/>
            <a:ext cx="9144000" cy="1080120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0" y="5844600"/>
            <a:ext cx="9143524" cy="1012825"/>
            <a:chOff x="0" y="5844599"/>
            <a:chExt cx="12191365" cy="101282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89399"/>
              <a:ext cx="12191038" cy="7675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8559" y="5844599"/>
              <a:ext cx="7782479" cy="101231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9142095" cy="942340"/>
            <a:chOff x="0" y="0"/>
            <a:chExt cx="12189460" cy="94234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319" y="143280"/>
              <a:ext cx="610199" cy="55043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5844688"/>
            <a:ext cx="9144000" cy="1013460"/>
            <a:chOff x="0" y="5844688"/>
            <a:chExt cx="12192000" cy="101346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219720"/>
              <a:ext cx="7009919" cy="6382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086855"/>
              <a:ext cx="12188952" cy="771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08528" y="5844688"/>
              <a:ext cx="7783471" cy="101330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0"/>
            <a:ext cx="9144000" cy="1052736"/>
            <a:chOff x="0" y="0"/>
            <a:chExt cx="12192000" cy="94234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2"/>
              <a:ext cx="12192000" cy="825500"/>
            </a:xfrm>
            <a:custGeom>
              <a:avLst/>
              <a:gdLst/>
              <a:ahLst/>
              <a:cxnLst/>
              <a:rect l="l" t="t" r="r" b="b"/>
              <a:pathLst>
                <a:path w="12192000" h="825500">
                  <a:moveTo>
                    <a:pt x="12192000" y="0"/>
                  </a:moveTo>
                  <a:lnTo>
                    <a:pt x="0" y="0"/>
                  </a:lnTo>
                  <a:lnTo>
                    <a:pt x="0" y="825500"/>
                  </a:lnTo>
                  <a:lnTo>
                    <a:pt x="12192000" y="825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390" y="143258"/>
              <a:ext cx="611247" cy="55168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6219827"/>
            <a:ext cx="5258288" cy="638172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0" y="1628800"/>
            <a:ext cx="9144000" cy="1080120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90254" y="6473951"/>
            <a:ext cx="251459" cy="384048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8899836" y="6571566"/>
            <a:ext cx="20526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45"/>
                </a:lnSpc>
              </a:pPr>
              <a:t>3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25" name="object 5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980728"/>
            <a:ext cx="9144000" cy="6469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1247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Введены понятия и определения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28529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smtClean="0"/>
              <a:t>Фотокарта – фотоплан, дополненный картографическим изображением объектов местности с использованием условных знаков.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386104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err="1" smtClean="0"/>
              <a:t>Ортофотоплан</a:t>
            </a:r>
            <a:r>
              <a:rPr lang="ru-RU" dirty="0" smtClean="0"/>
              <a:t> – фотоплан, составленный из </a:t>
            </a:r>
            <a:r>
              <a:rPr lang="ru-RU" dirty="0" err="1" smtClean="0"/>
              <a:t>ортотрансформированных</a:t>
            </a:r>
            <a:r>
              <a:rPr lang="ru-RU" dirty="0" smtClean="0"/>
              <a:t> с учетом рельефа местности фотоснимков, характеризуемый номинальным пространственным разрешением.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501317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err="1" smtClean="0"/>
              <a:t>Ортофотокарта</a:t>
            </a:r>
            <a:r>
              <a:rPr lang="ru-RU" dirty="0" smtClean="0"/>
              <a:t> – </a:t>
            </a:r>
            <a:r>
              <a:rPr lang="ru-RU" dirty="0" err="1" smtClean="0"/>
              <a:t>ортофотоплан</a:t>
            </a:r>
            <a:r>
              <a:rPr lang="ru-RU" dirty="0" smtClean="0"/>
              <a:t>, дополненный картографическим изображением объектов местности с использованием условных знаков.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170080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smtClean="0"/>
              <a:t>Фотоплан – фотографическое изображение земной поверхности и расположенных на ней объектов, представленное в картографической проекции с использованием системы координат и характеризуемое точностью положения изображенных на нем объектов.</a:t>
            </a:r>
            <a:endParaRPr lang="ru-RU" dirty="0"/>
          </a:p>
        </p:txBody>
      </p:sp>
      <p:pic>
        <p:nvPicPr>
          <p:cNvPr id="34" name="Graphic 279">
            <a:extLst>
              <a:ext uri="{FF2B5EF4-FFF2-40B4-BE49-F238E27FC236}">
                <a16:creationId xmlns:a16="http://schemas.microsoft.com/office/drawing/2014/main" xmlns="" id="{2470ACD4-2F51-476D-A34F-32AECBDBBA1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907704" y="980728"/>
            <a:ext cx="569799" cy="579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35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107504" y="4941168"/>
            <a:ext cx="370392" cy="375962"/>
          </a:xfrm>
          <a:prstGeom prst="rect">
            <a:avLst/>
          </a:prstGeom>
        </p:spPr>
      </p:pic>
      <p:pic>
        <p:nvPicPr>
          <p:cNvPr id="36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107504" y="3861048"/>
            <a:ext cx="370392" cy="375962"/>
          </a:xfrm>
          <a:prstGeom prst="rect">
            <a:avLst/>
          </a:prstGeom>
        </p:spPr>
      </p:pic>
      <p:pic>
        <p:nvPicPr>
          <p:cNvPr id="37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107504" y="2852936"/>
            <a:ext cx="370392" cy="375962"/>
          </a:xfrm>
          <a:prstGeom prst="rect">
            <a:avLst/>
          </a:prstGeom>
        </p:spPr>
      </p:pic>
      <p:pic>
        <p:nvPicPr>
          <p:cNvPr id="38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107504" y="1700808"/>
            <a:ext cx="370392" cy="375962"/>
          </a:xfrm>
          <a:prstGeom prst="rect">
            <a:avLst/>
          </a:prstGeom>
        </p:spPr>
      </p:pic>
      <p:sp>
        <p:nvSpPr>
          <p:cNvPr id="41" name="object 19"/>
          <p:cNvSpPr txBox="1">
            <a:spLocks/>
          </p:cNvSpPr>
          <p:nvPr/>
        </p:nvSpPr>
        <p:spPr>
          <a:xfrm>
            <a:off x="539552" y="-49696"/>
            <a:ext cx="8604448" cy="972061"/>
          </a:xfrm>
          <a:prstGeom prst="rect">
            <a:avLst/>
          </a:prstGeom>
        </p:spPr>
        <p:txBody>
          <a:bodyPr vert="horz" wrap="square" lIns="0" tIns="48260" rIns="0" bIns="0" rtlCol="0" anchor="ctr">
            <a:spAutoFit/>
          </a:bodyPr>
          <a:lstStyle/>
          <a:p>
            <a:pPr marL="316865" marR="5080" lvl="0" indent="0" algn="ctr" defTabSz="914400" rtl="0" eaLnBrk="1" fontAlgn="auto" latinLnBrk="0" hangingPunct="1">
              <a:lnSpc>
                <a:spcPts val="24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в 431-ФЗ от 30.12.2015 «О геодезии, картографии и пространственных данных и о внесении изменений в отдельные законодательные акты</a:t>
            </a:r>
            <a:b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Российской Федерации»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1008112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5844600"/>
            <a:ext cx="9143524" cy="1012825"/>
            <a:chOff x="0" y="5844599"/>
            <a:chExt cx="12191365" cy="1012825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89399"/>
              <a:ext cx="12191038" cy="7675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8559" y="5844599"/>
              <a:ext cx="7782479" cy="101231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9142095" cy="942340"/>
            <a:chOff x="0" y="0"/>
            <a:chExt cx="12189460" cy="942340"/>
          </a:xfrm>
        </p:grpSpPr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319" y="143280"/>
              <a:ext cx="610199" cy="55043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5844688"/>
            <a:ext cx="9144000" cy="1013460"/>
            <a:chOff x="0" y="5844688"/>
            <a:chExt cx="12192000" cy="1013460"/>
          </a:xfrm>
        </p:grpSpPr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219720"/>
              <a:ext cx="7009919" cy="6382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086855"/>
              <a:ext cx="12188952" cy="771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08528" y="5844688"/>
              <a:ext cx="7783471" cy="101330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0"/>
            <a:ext cx="9144000" cy="1052736"/>
            <a:chOff x="0" y="0"/>
            <a:chExt cx="12192000" cy="942340"/>
          </a:xfrm>
        </p:grpSpPr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2"/>
              <a:ext cx="12192000" cy="825500"/>
            </a:xfrm>
            <a:custGeom>
              <a:avLst/>
              <a:gdLst/>
              <a:ahLst/>
              <a:cxnLst/>
              <a:rect l="l" t="t" r="r" b="b"/>
              <a:pathLst>
                <a:path w="12192000" h="825500">
                  <a:moveTo>
                    <a:pt x="12192000" y="0"/>
                  </a:moveTo>
                  <a:lnTo>
                    <a:pt x="0" y="0"/>
                  </a:lnTo>
                  <a:lnTo>
                    <a:pt x="0" y="825500"/>
                  </a:lnTo>
                  <a:lnTo>
                    <a:pt x="12192000" y="825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390" y="143258"/>
              <a:ext cx="611247" cy="55168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6219827"/>
            <a:ext cx="5258288" cy="638172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0" y="2204864"/>
            <a:ext cx="9144000" cy="3960440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90254" y="6473951"/>
            <a:ext cx="251459" cy="384048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8899836" y="6571566"/>
            <a:ext cx="20526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45"/>
                </a:lnSpc>
              </a:pPr>
              <a:t>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1196752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Статья 9.1. Федеральная сеть геодезических станций. Государственная информационная система федеральной сети геодезических станций.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2276872"/>
            <a:ext cx="9144000" cy="352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/>
              <a:t>Федеральная сеть геодезических станций (ФСГС) – это совокупность функционально объединенных дифференциальных геодезических станций, на которых выполняется постоянный прием сигналов спутниковых навигационных систем с передачей получаемой информации в </a:t>
            </a:r>
            <a:r>
              <a:rPr lang="ru-RU" b="1" dirty="0" smtClean="0"/>
              <a:t>государственную информационную систему федеральной сети геодезических станций (ГИС ФСГС). </a:t>
            </a:r>
          </a:p>
          <a:p>
            <a:pPr indent="457200" algn="just"/>
            <a:r>
              <a:rPr lang="ru-RU" b="1" dirty="0" smtClean="0"/>
              <a:t>Создание и эксплуатация ФСГС </a:t>
            </a:r>
            <a:r>
              <a:rPr lang="ru-RU" dirty="0" smtClean="0"/>
              <a:t>осуществляется публично-правовой компанией, являющейся оператором ГИС ФСГС. </a:t>
            </a:r>
          </a:p>
          <a:p>
            <a:pPr indent="457200" algn="just"/>
            <a:r>
              <a:rPr lang="ru-RU" b="1" dirty="0" smtClean="0"/>
              <a:t>ГИС ФСГС содержит </a:t>
            </a:r>
            <a:r>
              <a:rPr lang="ru-RU" dirty="0" smtClean="0"/>
              <a:t>информацию о сетях геодезических станций, в том числе сведения о ДГС, включенных в ФСГС, их владельцах, а также измерительную информацию, получаемую с ДГС. Указанные сведения передаются в ГИС ФСГС владельцами ДГС. Доступ к информации обеспечивается посредством использования сети «Интернет».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24" name="Graphic 279">
            <a:extLst>
              <a:ext uri="{FF2B5EF4-FFF2-40B4-BE49-F238E27FC236}">
                <a16:creationId xmlns:a16="http://schemas.microsoft.com/office/drawing/2014/main" xmlns="" id="{2470ACD4-2F51-476D-A34F-32AECBDBBA1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39552" y="1196752"/>
            <a:ext cx="569799" cy="579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B05B408-09A2-FFF8-54B3-B5BF44EE4A37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92273" y="5373216"/>
            <a:ext cx="559454" cy="663352"/>
          </a:xfrm>
          <a:prstGeom prst="rect">
            <a:avLst/>
          </a:prstGeom>
        </p:spPr>
      </p:pic>
      <p:sp>
        <p:nvSpPr>
          <p:cNvPr id="30" name="object 19"/>
          <p:cNvSpPr txBox="1">
            <a:spLocks/>
          </p:cNvSpPr>
          <p:nvPr/>
        </p:nvSpPr>
        <p:spPr>
          <a:xfrm>
            <a:off x="539552" y="-49696"/>
            <a:ext cx="8604448" cy="972061"/>
          </a:xfrm>
          <a:prstGeom prst="rect">
            <a:avLst/>
          </a:prstGeom>
        </p:spPr>
        <p:txBody>
          <a:bodyPr vert="horz" wrap="square" lIns="0" tIns="48260" rIns="0" bIns="0" rtlCol="0" anchor="ctr">
            <a:spAutoFit/>
          </a:bodyPr>
          <a:lstStyle/>
          <a:p>
            <a:pPr marL="316865" marR="5080" lvl="0" indent="0" algn="ctr" defTabSz="914400" rtl="0" eaLnBrk="1" fontAlgn="auto" latinLnBrk="0" hangingPunct="1">
              <a:lnSpc>
                <a:spcPts val="24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в 431-ФЗ от 30.12.2015 «О геодезии, картографии и пространственных данных и о внесении изменений в отдельные законодательные акты</a:t>
            </a:r>
            <a:b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Российской Федерации»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1008112"/>
          </a:xfrm>
          <a:prstGeom prst="rect">
            <a:avLst/>
          </a:prstGeom>
        </p:spPr>
      </p:pic>
      <p:pic>
        <p:nvPicPr>
          <p:cNvPr id="24" name="Graphic 279">
            <a:extLst>
              <a:ext uri="{FF2B5EF4-FFF2-40B4-BE49-F238E27FC236}">
                <a16:creationId xmlns:a16="http://schemas.microsoft.com/office/drawing/2014/main" xmlns="" id="{2470ACD4-2F51-476D-A34F-32AECBDBB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39552" y="1124744"/>
            <a:ext cx="569799" cy="579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pSp>
        <p:nvGrpSpPr>
          <p:cNvPr id="2" name="object 2"/>
          <p:cNvGrpSpPr/>
          <p:nvPr/>
        </p:nvGrpSpPr>
        <p:grpSpPr>
          <a:xfrm>
            <a:off x="0" y="5844600"/>
            <a:ext cx="9143524" cy="1012825"/>
            <a:chOff x="0" y="5844599"/>
            <a:chExt cx="12191365" cy="1012825"/>
          </a:xfrm>
        </p:grpSpPr>
        <p:pic>
          <p:nvPicPr>
            <p:cNvPr id="3" name="object 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6089399"/>
              <a:ext cx="12191038" cy="7675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08559" y="5844599"/>
              <a:ext cx="7782479" cy="101231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9142095" cy="942340"/>
            <a:chOff x="0" y="0"/>
            <a:chExt cx="12189460" cy="942340"/>
          </a:xfrm>
        </p:grpSpPr>
        <p:pic>
          <p:nvPicPr>
            <p:cNvPr id="6" name="object 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5319" y="143280"/>
              <a:ext cx="610199" cy="55043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5844688"/>
            <a:ext cx="9144000" cy="1013460"/>
            <a:chOff x="0" y="5844688"/>
            <a:chExt cx="12192000" cy="1013460"/>
          </a:xfrm>
        </p:grpSpPr>
        <p:pic>
          <p:nvPicPr>
            <p:cNvPr id="9" name="object 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6219720"/>
              <a:ext cx="7009919" cy="6382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6086855"/>
              <a:ext cx="12188952" cy="771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08528" y="5844688"/>
              <a:ext cx="7783471" cy="101330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0"/>
            <a:ext cx="9144000" cy="1052736"/>
            <a:chOff x="0" y="0"/>
            <a:chExt cx="12192000" cy="942340"/>
          </a:xfrm>
        </p:grpSpPr>
        <p:pic>
          <p:nvPicPr>
            <p:cNvPr id="13" name="object 1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2"/>
              <a:ext cx="12192000" cy="825500"/>
            </a:xfrm>
            <a:custGeom>
              <a:avLst/>
              <a:gdLst/>
              <a:ahLst/>
              <a:cxnLst/>
              <a:rect l="l" t="t" r="r" b="b"/>
              <a:pathLst>
                <a:path w="12192000" h="825500">
                  <a:moveTo>
                    <a:pt x="12192000" y="0"/>
                  </a:moveTo>
                  <a:lnTo>
                    <a:pt x="0" y="0"/>
                  </a:lnTo>
                  <a:lnTo>
                    <a:pt x="0" y="825500"/>
                  </a:lnTo>
                  <a:lnTo>
                    <a:pt x="12192000" y="825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5390" y="143258"/>
              <a:ext cx="611247" cy="55168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6219827"/>
            <a:ext cx="5258288" cy="638172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0" y="2060848"/>
            <a:ext cx="9144000" cy="1440160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890254" y="6473951"/>
            <a:ext cx="251459" cy="384048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8899836" y="6571566"/>
            <a:ext cx="20526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45"/>
                </a:lnSpc>
              </a:pPr>
              <a:t>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7789" y="1124744"/>
            <a:ext cx="838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Статья 9.1. Федеральная сеть геодезических станций. Государственная информационная система федеральной сети геодезических станций.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object 17"/>
          <p:cNvSpPr/>
          <p:nvPr/>
        </p:nvSpPr>
        <p:spPr>
          <a:xfrm>
            <a:off x="0" y="3573016"/>
            <a:ext cx="9144000" cy="2448272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0" y="220486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smtClean="0"/>
              <a:t>Уполномоченным федеральным органом исполнительной власти устанавливаются: </a:t>
            </a:r>
          </a:p>
          <a:p>
            <a:pPr indent="450000" algn="just">
              <a:buFontTx/>
              <a:buChar char="-"/>
            </a:pPr>
            <a:r>
              <a:rPr lang="ru-RU" dirty="0" smtClean="0"/>
              <a:t>Требования к созданию, эксплуатации и развитию ФСГС;</a:t>
            </a:r>
          </a:p>
          <a:p>
            <a:pPr indent="450000" algn="just">
              <a:buFontTx/>
              <a:buChar char="-"/>
            </a:pPr>
            <a:r>
              <a:rPr lang="ru-RU" dirty="0" smtClean="0"/>
              <a:t>Требования к созданию, эксплуатации, функционированию ГИС ФСГС, состав содержащихся в ней сведений. </a:t>
            </a:r>
          </a:p>
          <a:p>
            <a:pPr indent="450000" algn="just"/>
            <a:endParaRPr lang="ru-RU" dirty="0" smtClean="0"/>
          </a:p>
          <a:p>
            <a:pPr indent="450000" algn="just"/>
            <a:r>
              <a:rPr lang="ru-RU" dirty="0" smtClean="0"/>
              <a:t>Дифференциальные геодезические станции, включенные в федеральную сеть, могут быть созданы за счет бюджетных средств Российской Федерации или </a:t>
            </a:r>
            <a:r>
              <a:rPr lang="ru-RU" u="sng" dirty="0" smtClean="0"/>
              <a:t>средств граждан и юридических лиц. </a:t>
            </a:r>
          </a:p>
          <a:p>
            <a:pPr indent="450000" algn="just"/>
            <a:r>
              <a:rPr lang="ru-RU" dirty="0" smtClean="0"/>
              <a:t>Информация о правообладателях и координат дифференциальных </a:t>
            </a:r>
            <a:r>
              <a:rPr lang="ru-RU" dirty="0" err="1" smtClean="0"/>
              <a:t>геодезчиеских</a:t>
            </a:r>
            <a:r>
              <a:rPr lang="ru-RU" dirty="0" smtClean="0"/>
              <a:t> станция размещается на федеральном портале пространственных данных с соблюдением требований Российской Федерации о государственной и служебной тайне. </a:t>
            </a:r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8B05B408-09A2-FFF8-54B3-B5BF44EE4A37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283968" y="5301208"/>
            <a:ext cx="559454" cy="663352"/>
          </a:xfrm>
          <a:prstGeom prst="rect">
            <a:avLst/>
          </a:prstGeom>
        </p:spPr>
      </p:pic>
      <p:sp>
        <p:nvSpPr>
          <p:cNvPr id="30" name="object 19"/>
          <p:cNvSpPr txBox="1">
            <a:spLocks/>
          </p:cNvSpPr>
          <p:nvPr/>
        </p:nvSpPr>
        <p:spPr>
          <a:xfrm>
            <a:off x="539552" y="-12424"/>
            <a:ext cx="8604448" cy="972061"/>
          </a:xfrm>
          <a:prstGeom prst="rect">
            <a:avLst/>
          </a:prstGeom>
        </p:spPr>
        <p:txBody>
          <a:bodyPr vert="horz" wrap="square" lIns="0" tIns="48260" rIns="0" bIns="0" rtlCol="0" anchor="ctr">
            <a:spAutoFit/>
          </a:bodyPr>
          <a:lstStyle/>
          <a:p>
            <a:pPr marL="316865" marR="5080" lvl="0" indent="0" algn="ctr" defTabSz="914400" rtl="0" eaLnBrk="1" fontAlgn="auto" latinLnBrk="0" hangingPunct="1">
              <a:lnSpc>
                <a:spcPts val="24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в 431-ФЗ от 30.12.2015 «О геодезии, картографии и пространственных данных и о внесении изменений в отдельные законодательные акты</a:t>
            </a:r>
            <a:b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Российской Федерации»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7"/>
          <p:cNvSpPr/>
          <p:nvPr/>
        </p:nvSpPr>
        <p:spPr>
          <a:xfrm>
            <a:off x="0" y="1772816"/>
            <a:ext cx="9144000" cy="4176464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720080"/>
          </a:xfrm>
          <a:prstGeom prst="rect">
            <a:avLst/>
          </a:prstGeom>
        </p:spPr>
      </p:pic>
      <p:pic>
        <p:nvPicPr>
          <p:cNvPr id="25" name="Graphic 279">
            <a:extLst>
              <a:ext uri="{FF2B5EF4-FFF2-40B4-BE49-F238E27FC236}">
                <a16:creationId xmlns:a16="http://schemas.microsoft.com/office/drawing/2014/main" xmlns="" id="{2470ACD4-2F51-476D-A34F-32AECBDBB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15616" y="1052736"/>
            <a:ext cx="569799" cy="579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pSp>
        <p:nvGrpSpPr>
          <p:cNvPr id="2" name="object 2"/>
          <p:cNvGrpSpPr/>
          <p:nvPr/>
        </p:nvGrpSpPr>
        <p:grpSpPr>
          <a:xfrm>
            <a:off x="0" y="5844600"/>
            <a:ext cx="9143524" cy="1012825"/>
            <a:chOff x="0" y="5844599"/>
            <a:chExt cx="12191365" cy="1012825"/>
          </a:xfrm>
        </p:grpSpPr>
        <p:pic>
          <p:nvPicPr>
            <p:cNvPr id="3" name="object 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6089399"/>
              <a:ext cx="12191038" cy="7675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08559" y="5844599"/>
              <a:ext cx="7782479" cy="101231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9142095" cy="942340"/>
            <a:chOff x="0" y="0"/>
            <a:chExt cx="12189460" cy="942340"/>
          </a:xfrm>
        </p:grpSpPr>
        <p:pic>
          <p:nvPicPr>
            <p:cNvPr id="6" name="object 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5319" y="143280"/>
              <a:ext cx="610199" cy="55043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5844688"/>
            <a:ext cx="9144000" cy="1013460"/>
            <a:chOff x="0" y="5844688"/>
            <a:chExt cx="12192000" cy="1013460"/>
          </a:xfrm>
        </p:grpSpPr>
        <p:pic>
          <p:nvPicPr>
            <p:cNvPr id="9" name="object 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6219720"/>
              <a:ext cx="7009919" cy="6382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6086855"/>
              <a:ext cx="12188952" cy="771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08528" y="5844688"/>
              <a:ext cx="7783471" cy="101330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0"/>
            <a:ext cx="9144000" cy="1052736"/>
            <a:chOff x="0" y="0"/>
            <a:chExt cx="12192000" cy="942340"/>
          </a:xfrm>
        </p:grpSpPr>
        <p:pic>
          <p:nvPicPr>
            <p:cNvPr id="13" name="object 1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2"/>
              <a:ext cx="12192000" cy="825500"/>
            </a:xfrm>
            <a:custGeom>
              <a:avLst/>
              <a:gdLst/>
              <a:ahLst/>
              <a:cxnLst/>
              <a:rect l="l" t="t" r="r" b="b"/>
              <a:pathLst>
                <a:path w="12192000" h="825500">
                  <a:moveTo>
                    <a:pt x="12192000" y="0"/>
                  </a:moveTo>
                  <a:lnTo>
                    <a:pt x="0" y="0"/>
                  </a:lnTo>
                  <a:lnTo>
                    <a:pt x="0" y="825500"/>
                  </a:lnTo>
                  <a:lnTo>
                    <a:pt x="12192000" y="825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5390" y="143258"/>
              <a:ext cx="611247" cy="55168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6219827"/>
            <a:ext cx="5258288" cy="6381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890254" y="6473951"/>
            <a:ext cx="251459" cy="384048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8899836" y="6571566"/>
            <a:ext cx="20526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45"/>
                </a:lnSpc>
              </a:pPr>
              <a:t>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761" y="1124744"/>
            <a:ext cx="889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Статья 11. Федеральный фонд пространственных данных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8448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smtClean="0"/>
              <a:t>В Федеральный фонд пространственных данных (ФФПД) включаются пространственные данные, полученные в результате геодезических и картографических работ, организованных: 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dirty="0" smtClean="0"/>
              <a:t> Уполномоченными ОГВ и ОМС;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dirty="0" err="1" smtClean="0"/>
              <a:t>Гос</a:t>
            </a:r>
            <a:r>
              <a:rPr lang="ru-RU" dirty="0" smtClean="0"/>
              <a:t>. </a:t>
            </a:r>
            <a:r>
              <a:rPr lang="ru-RU" dirty="0" err="1" smtClean="0"/>
              <a:t>корпарациями</a:t>
            </a:r>
            <a:r>
              <a:rPr lang="ru-RU" dirty="0" smtClean="0"/>
              <a:t>, компаниями и публично-правовыми компаниями;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dirty="0" smtClean="0"/>
              <a:t>Субъектами естественных монополий;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dirty="0" smtClean="0"/>
              <a:t>Организациями, осуществляющими отдельные регулируемые виды деятельности;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dirty="0" smtClean="0"/>
              <a:t>Автономными учреждениями;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dirty="0" smtClean="0"/>
              <a:t>Хозяйственными обществами, доля участия в которых принадлежит более чем на 50% государству, субъектам РФ или МО;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dirty="0" smtClean="0"/>
              <a:t>Дочерними хозяйственными обществами, которым принадлежит более 50% долей в уставном капитале ЮЛ, или дочерних хозяйственных обществ.</a:t>
            </a:r>
          </a:p>
          <a:p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B05B408-09A2-FFF8-54B3-B5BF44EE4A37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292273" y="5229200"/>
            <a:ext cx="559454" cy="663352"/>
          </a:xfrm>
          <a:prstGeom prst="rect">
            <a:avLst/>
          </a:prstGeom>
        </p:spPr>
      </p:pic>
      <p:sp>
        <p:nvSpPr>
          <p:cNvPr id="30" name="object 19"/>
          <p:cNvSpPr txBox="1">
            <a:spLocks/>
          </p:cNvSpPr>
          <p:nvPr/>
        </p:nvSpPr>
        <p:spPr>
          <a:xfrm>
            <a:off x="539552" y="-12424"/>
            <a:ext cx="8604448" cy="972061"/>
          </a:xfrm>
          <a:prstGeom prst="rect">
            <a:avLst/>
          </a:prstGeom>
        </p:spPr>
        <p:txBody>
          <a:bodyPr vert="horz" wrap="square" lIns="0" tIns="48260" rIns="0" bIns="0" rtlCol="0" anchor="ctr">
            <a:spAutoFit/>
          </a:bodyPr>
          <a:lstStyle/>
          <a:p>
            <a:pPr marL="316865" marR="5080" lvl="0" indent="0" algn="ctr" defTabSz="914400" rtl="0" eaLnBrk="1" fontAlgn="auto" latinLnBrk="0" hangingPunct="1">
              <a:lnSpc>
                <a:spcPts val="24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в 431-ФЗ от 30.12.2015 «О геодезии, картографии и пространственных данных и о внесении изменений в отдельные законодательные акты</a:t>
            </a:r>
            <a:b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Российской Федерации»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7"/>
          <p:cNvSpPr/>
          <p:nvPr/>
        </p:nvSpPr>
        <p:spPr>
          <a:xfrm>
            <a:off x="0" y="1772816"/>
            <a:ext cx="9144000" cy="4032448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720080"/>
          </a:xfrm>
          <a:prstGeom prst="rect">
            <a:avLst/>
          </a:prstGeom>
        </p:spPr>
      </p:pic>
      <p:pic>
        <p:nvPicPr>
          <p:cNvPr id="25" name="Graphic 279">
            <a:extLst>
              <a:ext uri="{FF2B5EF4-FFF2-40B4-BE49-F238E27FC236}">
                <a16:creationId xmlns:a16="http://schemas.microsoft.com/office/drawing/2014/main" xmlns="" id="{2470ACD4-2F51-476D-A34F-32AECBDBB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39552" y="1052736"/>
            <a:ext cx="569799" cy="579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pSp>
        <p:nvGrpSpPr>
          <p:cNvPr id="2" name="object 2"/>
          <p:cNvGrpSpPr/>
          <p:nvPr/>
        </p:nvGrpSpPr>
        <p:grpSpPr>
          <a:xfrm>
            <a:off x="0" y="5844600"/>
            <a:ext cx="9143524" cy="1012825"/>
            <a:chOff x="0" y="5844599"/>
            <a:chExt cx="12191365" cy="1012825"/>
          </a:xfrm>
        </p:grpSpPr>
        <p:pic>
          <p:nvPicPr>
            <p:cNvPr id="3" name="object 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6089399"/>
              <a:ext cx="12191038" cy="7675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08559" y="5844599"/>
              <a:ext cx="7782479" cy="101231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9142095" cy="942340"/>
            <a:chOff x="0" y="0"/>
            <a:chExt cx="12189460" cy="942340"/>
          </a:xfrm>
        </p:grpSpPr>
        <p:pic>
          <p:nvPicPr>
            <p:cNvPr id="6" name="object 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5319" y="143280"/>
              <a:ext cx="610199" cy="55043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5844688"/>
            <a:ext cx="9144000" cy="1013460"/>
            <a:chOff x="0" y="5844688"/>
            <a:chExt cx="12192000" cy="1013460"/>
          </a:xfrm>
        </p:grpSpPr>
        <p:pic>
          <p:nvPicPr>
            <p:cNvPr id="9" name="object 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6219720"/>
              <a:ext cx="7009919" cy="6382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6086855"/>
              <a:ext cx="12188952" cy="771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08528" y="5844688"/>
              <a:ext cx="7783471" cy="101330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0"/>
            <a:ext cx="9144000" cy="1052736"/>
            <a:chOff x="0" y="0"/>
            <a:chExt cx="12192000" cy="942340"/>
          </a:xfrm>
        </p:grpSpPr>
        <p:pic>
          <p:nvPicPr>
            <p:cNvPr id="13" name="object 1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2"/>
              <a:ext cx="12192000" cy="825500"/>
            </a:xfrm>
            <a:custGeom>
              <a:avLst/>
              <a:gdLst/>
              <a:ahLst/>
              <a:cxnLst/>
              <a:rect l="l" t="t" r="r" b="b"/>
              <a:pathLst>
                <a:path w="12192000" h="825500">
                  <a:moveTo>
                    <a:pt x="12192000" y="0"/>
                  </a:moveTo>
                  <a:lnTo>
                    <a:pt x="0" y="0"/>
                  </a:lnTo>
                  <a:lnTo>
                    <a:pt x="0" y="825500"/>
                  </a:lnTo>
                  <a:lnTo>
                    <a:pt x="12192000" y="825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5390" y="143258"/>
              <a:ext cx="611247" cy="55168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6219827"/>
            <a:ext cx="5258288" cy="6381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890254" y="6473951"/>
            <a:ext cx="251459" cy="384048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8899836" y="6571566"/>
            <a:ext cx="20526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45"/>
                </a:lnSpc>
              </a:pPr>
              <a:t>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3608" y="1124744"/>
            <a:ext cx="70567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Статья 23. Особенности организации картографической деятельности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91683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smtClean="0"/>
              <a:t>Обязательно </a:t>
            </a:r>
            <a:r>
              <a:rPr lang="ru-RU" dirty="0" smtClean="0"/>
              <a:t>использовать российские </a:t>
            </a:r>
            <a:r>
              <a:rPr lang="ru-RU" dirty="0" err="1" smtClean="0"/>
              <a:t>геоинформационные</a:t>
            </a:r>
            <a:r>
              <a:rPr lang="ru-RU" dirty="0" smtClean="0"/>
              <a:t> технологии, системы и средства ОГС, ОМС, а также ЮЛ с 1 января 2026 года. </a:t>
            </a:r>
          </a:p>
          <a:p>
            <a:pPr indent="450000" algn="just"/>
            <a:r>
              <a:rPr lang="ru-RU" dirty="0" smtClean="0"/>
              <a:t>Росреестр размещает перечень российских </a:t>
            </a:r>
            <a:r>
              <a:rPr lang="ru-RU" dirty="0" err="1" smtClean="0"/>
              <a:t>геоинформационных</a:t>
            </a:r>
            <a:r>
              <a:rPr lang="ru-RU" dirty="0" smtClean="0"/>
              <a:t> технологий, систем и средств в ФФПД.</a:t>
            </a:r>
          </a:p>
          <a:p>
            <a:pPr indent="450000" algn="just"/>
            <a:r>
              <a:rPr lang="ru-RU" dirty="0" smtClean="0"/>
              <a:t>Порядок использования </a:t>
            </a:r>
            <a:r>
              <a:rPr lang="ru-RU" dirty="0" err="1" smtClean="0"/>
              <a:t>геоинформационных</a:t>
            </a:r>
            <a:r>
              <a:rPr lang="ru-RU" dirty="0" smtClean="0"/>
              <a:t> технологий, систем и средств при осуществлении геодезической и картографической деятельности устанавливается Правительством РФ. </a:t>
            </a:r>
          </a:p>
          <a:p>
            <a:pPr indent="450000" algn="just"/>
            <a:r>
              <a:rPr lang="ru-RU" dirty="0" smtClean="0"/>
              <a:t>Пространственные данные в </a:t>
            </a:r>
            <a:r>
              <a:rPr lang="ru-RU" dirty="0" err="1" smtClean="0"/>
              <a:t>геоинформационных</a:t>
            </a:r>
            <a:r>
              <a:rPr lang="ru-RU" dirty="0" smtClean="0"/>
              <a:t> системах предоставляются ОГС, ОМС, физ. и юр. лицам только с использованием </a:t>
            </a:r>
            <a:r>
              <a:rPr lang="ru-RU" dirty="0" err="1" smtClean="0"/>
              <a:t>геоинформационных</a:t>
            </a:r>
            <a:r>
              <a:rPr lang="ru-RU" dirty="0" smtClean="0"/>
              <a:t> технологий, а также с использованием системы межведомственного электронного взаимодействия и единого портала </a:t>
            </a:r>
            <a:r>
              <a:rPr lang="ru-RU" dirty="0" err="1" smtClean="0"/>
              <a:t>гос</a:t>
            </a:r>
            <a:r>
              <a:rPr lang="ru-RU" dirty="0" smtClean="0"/>
              <a:t>. и </a:t>
            </a:r>
            <a:r>
              <a:rPr lang="ru-RU" dirty="0" err="1" smtClean="0"/>
              <a:t>мун</a:t>
            </a:r>
            <a:r>
              <a:rPr lang="ru-RU" dirty="0" smtClean="0"/>
              <a:t>. услуг. </a:t>
            </a:r>
          </a:p>
          <a:p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B05B408-09A2-FFF8-54B3-B5BF44EE4A37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283968" y="5085184"/>
            <a:ext cx="559454" cy="663352"/>
          </a:xfrm>
          <a:prstGeom prst="rect">
            <a:avLst/>
          </a:prstGeom>
        </p:spPr>
      </p:pic>
      <p:sp>
        <p:nvSpPr>
          <p:cNvPr id="30" name="object 19"/>
          <p:cNvSpPr txBox="1">
            <a:spLocks/>
          </p:cNvSpPr>
          <p:nvPr/>
        </p:nvSpPr>
        <p:spPr>
          <a:xfrm>
            <a:off x="539552" y="-12424"/>
            <a:ext cx="8604448" cy="972061"/>
          </a:xfrm>
          <a:prstGeom prst="rect">
            <a:avLst/>
          </a:prstGeom>
        </p:spPr>
        <p:txBody>
          <a:bodyPr vert="horz" wrap="square" lIns="0" tIns="48260" rIns="0" bIns="0" rtlCol="0" anchor="ctr">
            <a:spAutoFit/>
          </a:bodyPr>
          <a:lstStyle/>
          <a:p>
            <a:pPr marL="316865" marR="5080" lvl="0" indent="0" algn="ctr" defTabSz="914400" rtl="0" eaLnBrk="1" fontAlgn="auto" latinLnBrk="0" hangingPunct="1">
              <a:lnSpc>
                <a:spcPts val="24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в 431-ФЗ от 30.12.2015 «О геодезии, картографии и пространственных данных и о внесении изменений в отдельные законодательные акты</a:t>
            </a:r>
            <a:b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Российской Федерации»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17"/>
          <p:cNvSpPr/>
          <p:nvPr/>
        </p:nvSpPr>
        <p:spPr>
          <a:xfrm>
            <a:off x="0" y="4797152"/>
            <a:ext cx="9144000" cy="1368152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7"/>
          <p:cNvSpPr/>
          <p:nvPr/>
        </p:nvSpPr>
        <p:spPr>
          <a:xfrm>
            <a:off x="0" y="3429000"/>
            <a:ext cx="9144000" cy="1296144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7"/>
          <p:cNvSpPr/>
          <p:nvPr/>
        </p:nvSpPr>
        <p:spPr>
          <a:xfrm>
            <a:off x="0" y="1700808"/>
            <a:ext cx="9144000" cy="1656184"/>
          </a:xfrm>
          <a:custGeom>
            <a:avLst/>
            <a:gdLst/>
            <a:ahLst/>
            <a:cxnLst/>
            <a:rect l="l" t="t" r="r" b="b"/>
            <a:pathLst>
              <a:path w="1642745" h="506094">
                <a:moveTo>
                  <a:pt x="1558182" y="0"/>
                </a:moveTo>
                <a:lnTo>
                  <a:pt x="84325" y="0"/>
                </a:lnTo>
                <a:lnTo>
                  <a:pt x="51502" y="6626"/>
                </a:lnTo>
                <a:lnTo>
                  <a:pt x="24698" y="24698"/>
                </a:lnTo>
                <a:lnTo>
                  <a:pt x="6626" y="51503"/>
                </a:lnTo>
                <a:lnTo>
                  <a:pt x="0" y="84326"/>
                </a:lnTo>
                <a:lnTo>
                  <a:pt x="0" y="421620"/>
                </a:lnTo>
                <a:lnTo>
                  <a:pt x="6626" y="454444"/>
                </a:lnTo>
                <a:lnTo>
                  <a:pt x="24698" y="481248"/>
                </a:lnTo>
                <a:lnTo>
                  <a:pt x="51502" y="499320"/>
                </a:lnTo>
                <a:lnTo>
                  <a:pt x="84325" y="505947"/>
                </a:lnTo>
                <a:lnTo>
                  <a:pt x="1558182" y="505947"/>
                </a:lnTo>
                <a:lnTo>
                  <a:pt x="1591005" y="499320"/>
                </a:lnTo>
                <a:lnTo>
                  <a:pt x="1617809" y="481248"/>
                </a:lnTo>
                <a:lnTo>
                  <a:pt x="1635881" y="454444"/>
                </a:lnTo>
                <a:lnTo>
                  <a:pt x="1642507" y="421620"/>
                </a:lnTo>
                <a:lnTo>
                  <a:pt x="1642507" y="84326"/>
                </a:lnTo>
                <a:lnTo>
                  <a:pt x="1635881" y="51503"/>
                </a:lnTo>
                <a:lnTo>
                  <a:pt x="1617809" y="24698"/>
                </a:lnTo>
                <a:lnTo>
                  <a:pt x="1591005" y="6626"/>
                </a:lnTo>
                <a:lnTo>
                  <a:pt x="1558182" y="0"/>
                </a:lnTo>
                <a:close/>
              </a:path>
            </a:pathLst>
          </a:custGeom>
          <a:solidFill>
            <a:srgbClr val="ECF3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720080"/>
          </a:xfrm>
          <a:prstGeom prst="rect">
            <a:avLst/>
          </a:prstGeom>
        </p:spPr>
      </p:pic>
      <p:pic>
        <p:nvPicPr>
          <p:cNvPr id="25" name="Graphic 279">
            <a:extLst>
              <a:ext uri="{FF2B5EF4-FFF2-40B4-BE49-F238E27FC236}">
                <a16:creationId xmlns:a16="http://schemas.microsoft.com/office/drawing/2014/main" xmlns="" id="{2470ACD4-2F51-476D-A34F-32AECBDBB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51482" y="1051120"/>
            <a:ext cx="569799" cy="579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pSp>
        <p:nvGrpSpPr>
          <p:cNvPr id="2" name="object 2"/>
          <p:cNvGrpSpPr/>
          <p:nvPr/>
        </p:nvGrpSpPr>
        <p:grpSpPr>
          <a:xfrm>
            <a:off x="0" y="5844600"/>
            <a:ext cx="9143524" cy="1012825"/>
            <a:chOff x="0" y="5844599"/>
            <a:chExt cx="12191365" cy="1012825"/>
          </a:xfrm>
        </p:grpSpPr>
        <p:pic>
          <p:nvPicPr>
            <p:cNvPr id="3" name="object 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6089399"/>
              <a:ext cx="12191038" cy="7675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08559" y="5844599"/>
              <a:ext cx="7782479" cy="101231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9142095" cy="942340"/>
            <a:chOff x="0" y="0"/>
            <a:chExt cx="12189460" cy="942340"/>
          </a:xfrm>
        </p:grpSpPr>
        <p:pic>
          <p:nvPicPr>
            <p:cNvPr id="6" name="object 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5319" y="143280"/>
              <a:ext cx="610199" cy="55043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5844688"/>
            <a:ext cx="9144000" cy="1013460"/>
            <a:chOff x="0" y="5844688"/>
            <a:chExt cx="12192000" cy="1013460"/>
          </a:xfrm>
        </p:grpSpPr>
        <p:pic>
          <p:nvPicPr>
            <p:cNvPr id="9" name="object 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6219720"/>
              <a:ext cx="7009919" cy="6382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6086855"/>
              <a:ext cx="12188952" cy="771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08528" y="5844688"/>
              <a:ext cx="7783471" cy="101330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0"/>
            <a:ext cx="9144000" cy="1052736"/>
            <a:chOff x="0" y="0"/>
            <a:chExt cx="12192000" cy="942340"/>
          </a:xfrm>
        </p:grpSpPr>
        <p:pic>
          <p:nvPicPr>
            <p:cNvPr id="13" name="object 1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0"/>
              <a:ext cx="12188952" cy="9418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2"/>
              <a:ext cx="12192000" cy="825500"/>
            </a:xfrm>
            <a:custGeom>
              <a:avLst/>
              <a:gdLst/>
              <a:ahLst/>
              <a:cxnLst/>
              <a:rect l="l" t="t" r="r" b="b"/>
              <a:pathLst>
                <a:path w="12192000" h="825500">
                  <a:moveTo>
                    <a:pt x="12192000" y="0"/>
                  </a:moveTo>
                  <a:lnTo>
                    <a:pt x="0" y="0"/>
                  </a:lnTo>
                  <a:lnTo>
                    <a:pt x="0" y="825500"/>
                  </a:lnTo>
                  <a:lnTo>
                    <a:pt x="12192000" y="825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5390" y="143258"/>
              <a:ext cx="611247" cy="55168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6219827"/>
            <a:ext cx="5258288" cy="6381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890254" y="6473951"/>
            <a:ext cx="251459" cy="384048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8899836" y="6571566"/>
            <a:ext cx="20526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45"/>
                </a:lnSpc>
              </a:pPr>
              <a:t>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124744"/>
            <a:ext cx="9144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Иные нормативные документы вступившие в силу с 1 апреля 2024 года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51520" y="1700809"/>
            <a:ext cx="8638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     приказ</a:t>
            </a:r>
            <a:r>
              <a:rPr lang="en-US" dirty="0" smtClean="0"/>
              <a:t> </a:t>
            </a:r>
            <a:r>
              <a:rPr lang="ru-RU" dirty="0" smtClean="0"/>
              <a:t>Росреестра от 04.12.2023 № П</a:t>
            </a:r>
            <a:r>
              <a:rPr lang="en-US" dirty="0" smtClean="0"/>
              <a:t>/</a:t>
            </a:r>
            <a:r>
              <a:rPr lang="ru-RU" dirty="0" smtClean="0"/>
              <a:t>0495 «Об утверждении порядка и способов предоставления физическим и юридическим лицам доступа к сведениям, включенным в перечень находящихся в распоряжении органов государственной власти и органов местного самоуправления сведений, подлежащих представлению с использованием координат, требований к формату их предоставления в электронной форме»</a:t>
            </a: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51520" y="3429000"/>
            <a:ext cx="8648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 приказ Росреестра от 08.05.2024 №П</a:t>
            </a:r>
            <a:r>
              <a:rPr lang="en-US" dirty="0" smtClean="0"/>
              <a:t>/</a:t>
            </a:r>
            <a:r>
              <a:rPr lang="ru-RU" dirty="0" smtClean="0"/>
              <a:t>0132</a:t>
            </a:r>
            <a:r>
              <a:rPr lang="en-US" dirty="0" smtClean="0"/>
              <a:t>/24 </a:t>
            </a:r>
            <a:r>
              <a:rPr lang="ru-RU" dirty="0" smtClean="0"/>
              <a:t>«Об утверждении видов картографических материалов, создаваемых в результате выполнения картографических работ, за исключением карт, фотокарт, </a:t>
            </a:r>
            <a:r>
              <a:rPr lang="ru-RU" dirty="0" err="1" smtClean="0"/>
              <a:t>ортофотокарт</a:t>
            </a:r>
            <a:r>
              <a:rPr lang="ru-RU" dirty="0" smtClean="0"/>
              <a:t>, планов, фотопланов, </a:t>
            </a:r>
            <a:r>
              <a:rPr lang="ru-RU" dirty="0" err="1" smtClean="0"/>
              <a:t>ортофотопланов</a:t>
            </a:r>
            <a:r>
              <a:rPr lang="ru-RU" dirty="0" smtClean="0"/>
              <a:t>, единой электронной картографической основы»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1520" y="4842300"/>
            <a:ext cx="8648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    приказ Росреестра от 17.04.2024 №П</a:t>
            </a:r>
            <a:r>
              <a:rPr lang="en-US" dirty="0" smtClean="0"/>
              <a:t>/</a:t>
            </a:r>
            <a:r>
              <a:rPr lang="ru-RU" dirty="0" smtClean="0"/>
              <a:t>0114</a:t>
            </a:r>
            <a:r>
              <a:rPr lang="en-US" dirty="0" smtClean="0"/>
              <a:t>/</a:t>
            </a:r>
            <a:r>
              <a:rPr lang="ru-RU" dirty="0" smtClean="0"/>
              <a:t>24 «О внесении изменений в состав сведений, содержащихся в ЕГРН, предоставляемых в исполнительные органы государственной власти субъектов РФ, сроки, порядок и требования к формату их предоставления в электронной форме»</a:t>
            </a:r>
          </a:p>
          <a:p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360313" y="1800792"/>
            <a:ext cx="457649" cy="242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51482" y="3525516"/>
            <a:ext cx="457649" cy="242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351481" y="4949640"/>
            <a:ext cx="457649" cy="242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bject 19"/>
          <p:cNvSpPr txBox="1">
            <a:spLocks/>
          </p:cNvSpPr>
          <p:nvPr/>
        </p:nvSpPr>
        <p:spPr>
          <a:xfrm>
            <a:off x="539552" y="-12424"/>
            <a:ext cx="8604448" cy="972061"/>
          </a:xfrm>
          <a:prstGeom prst="rect">
            <a:avLst/>
          </a:prstGeom>
        </p:spPr>
        <p:txBody>
          <a:bodyPr vert="horz" wrap="square" lIns="0" tIns="48260" rIns="0" bIns="0" rtlCol="0" anchor="ctr">
            <a:spAutoFit/>
          </a:bodyPr>
          <a:lstStyle/>
          <a:p>
            <a:pPr marL="316865" marR="5080" lvl="0" indent="0" algn="ctr" defTabSz="914400" rtl="0" eaLnBrk="1" fontAlgn="auto" latinLnBrk="0" hangingPunct="1">
              <a:lnSpc>
                <a:spcPts val="24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в 431-ФЗ от 30.12.2015 «О геодезии, картографии и пространственных данных и о внесении изменений в отдельные законодательные акты</a:t>
            </a:r>
            <a:b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Российской Федерации»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1040</Words>
  <Application>Microsoft Office PowerPoint</Application>
  <PresentationFormat>Экран (4:3)</PresentationFormat>
  <Paragraphs>67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Изменения в 431-ФЗ от 30.12.2015 «О геодезии, картографии и пространственных данных и о внесении изменений в отдельные законодательные акты  Российской Федерации»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 491-ФЗ от 04.08.2023</dc:title>
  <dc:creator>Мухаметдинов Артур Рифович</dc:creator>
  <cp:lastModifiedBy>Muhametdinov.ogk</cp:lastModifiedBy>
  <cp:revision>38</cp:revision>
  <dcterms:created xsi:type="dcterms:W3CDTF">2024-03-28T11:56:21Z</dcterms:created>
  <dcterms:modified xsi:type="dcterms:W3CDTF">2024-06-27T07:56:03Z</dcterms:modified>
</cp:coreProperties>
</file>