
<file path=[Content_Types].xml><?xml version="1.0" encoding="utf-8"?>
<Types xmlns="http://schemas.openxmlformats.org/package/2006/content-types">
  <Default Extension="svg" ContentType="image/svg+xml"/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emf" ContentType="image/x-emf"/>
  <Default Extension="rels" ContentType="application/vnd.openxmlformats-package.relationships+xml"/>
  <Default Extension="bin" ContentType="application/vnd.openxmlformats-officedocument.oleObject"/>
  <Override PartName="/ppt/slideLayouts/slideLayout13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docProps/custom.xml" ContentType="application/vnd.openxmlformats-officedocument.custom-properties+xml"/>
  <Override PartName="/ppt/slideLayouts/slideLayout11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presentation.xml" ContentType="application/vnd.openxmlformats-officedocument.presentationml.presentation.main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 showSpecialPlsOnTitleSld="0">
  <p:sldMasterIdLst>
    <p:sldMasterId id="2147483648" r:id="rId1"/>
  </p:sldMasterIdLst>
  <p:sldIdLst>
    <p:sldId id="256" r:id="rId3"/>
    <p:sldId id="257" r:id="rId4"/>
  </p:sldIdLst>
  <p:sldSz cx="12192000" cy="6858000"/>
  <p:notesSz cx="12192000" cy="6858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howGuides="1" snapToGrid="0">
      <p:cViewPr varScale="1">
        <p:scale>
          <a:sx n="163" d="100"/>
          <a:sy n="163" d="100"/>
        </p:scale>
        <p:origin x="168" y="150"/>
      </p:cViewPr>
      <p:guideLst>
        <p:guide pos="640" orient="horz"/>
        <p:guide pos="3840"/>
      </p:guideLst>
    </p:cSldViewPr>
  </p:slide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presProps" Target="presProps.xml" /><Relationship Id="rId6" Type="http://schemas.openxmlformats.org/officeDocument/2006/relationships/tableStyles" Target="tableStyles.xml" /><Relationship Id="rId7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emf"/><Relationship Id="rId4" Type="http://schemas.openxmlformats.org/officeDocument/2006/relationships/image" Target="../media/image6.png"/><Relationship Id="rId5" Type="http://schemas.openxmlformats.org/officeDocument/2006/relationships/image" Target="../media/media1.svg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AD6A7F4-61FC-4256-88FE-C4399CECFB6A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C09DBF-FC82-477A-90A2-28B30518431B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x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AD6A7F4-61FC-4256-88FE-C4399CECFB6A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C09DBF-FC82-477A-90A2-28B30518431B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itleAndTx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AD6A7F4-61FC-4256-88FE-C4399CECFB6A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C09DBF-FC82-477A-90A2-28B30518431B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userDrawn="1">
  <p:cSld name="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9" name="Graphic 8"/>
          <p:cNvPicPr>
            <a:picLocks noChangeAspect="1"/>
          </p:cNvPicPr>
          <p:nvPr/>
        </p:nvPicPr>
        <p:blipFill>
          <a:blip>
            <a:lum bright="13000" contrast="15000"/>
          </a:blip>
          <a:srcRect l="0" t="0" r="15688" b="0"/>
          <a:stretch/>
        </p:blipFill>
        <p:spPr bwMode="auto">
          <a:xfrm>
            <a:off x="-1" y="6089269"/>
            <a:ext cx="12192001" cy="76873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rcRect l="0" t="0" r="24893" b="82953"/>
          <a:stretch/>
        </p:blipFill>
        <p:spPr bwMode="auto">
          <a:xfrm>
            <a:off x="4408528" y="5844688"/>
            <a:ext cx="7783472" cy="1013309"/>
          </a:xfrm>
          <a:prstGeom prst="rect">
            <a:avLst/>
          </a:prstGeom>
        </p:spPr>
      </p:pic>
      <p:sp>
        <p:nvSpPr>
          <p:cNvPr id="13" name="Slide Number Placeholder 6"/>
          <p:cNvSpPr>
            <a:spLocks noGrp="1"/>
          </p:cNvSpPr>
          <p:nvPr>
            <p:ph type="sldNum" sz="quarter" idx="10"/>
          </p:nvPr>
        </p:nvSpPr>
        <p:spPr bwMode="auto">
          <a:xfrm>
            <a:off x="9448799" y="6492872"/>
            <a:ext cx="2743200" cy="365125"/>
          </a:xfrm>
          <a:effectLst/>
        </p:spPr>
        <p:txBody>
          <a:bodyPr/>
          <a:lstStyle>
            <a:lvl1pPr>
              <a:defRPr sz="1400" b="1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0DBE21CA-A3FE-4309-958A-99CD00563680}" type="slidenum">
              <a:rPr lang="ru-RU"/>
              <a:t/>
            </a:fld>
            <a:endParaRPr lang="ru-RU"/>
          </a:p>
        </p:txBody>
      </p:sp>
      <p:sp>
        <p:nvSpPr>
          <p:cNvPr id="14" name="Rectangle 13"/>
          <p:cNvSpPr/>
          <p:nvPr/>
        </p:nvSpPr>
        <p:spPr bwMode="auto">
          <a:xfrm>
            <a:off x="0" y="3"/>
            <a:ext cx="12192000" cy="825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dist="38100" dir="5400000" algn="t" rotWithShape="0">
              <a:schemeClr val="tx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700"/>
          </a:p>
        </p:txBody>
      </p:sp>
      <p:sp>
        <p:nvSpPr>
          <p:cNvPr id="16" name="Title 2"/>
          <p:cNvSpPr>
            <a:spLocks noGrp="1"/>
          </p:cNvSpPr>
          <p:nvPr>
            <p:ph type="title"/>
          </p:nvPr>
        </p:nvSpPr>
        <p:spPr bwMode="auto">
          <a:xfrm>
            <a:off x="962025" y="5"/>
            <a:ext cx="10534651" cy="838198"/>
          </a:xfrm>
        </p:spPr>
        <p:txBody>
          <a:bodyPr anchor="ctr">
            <a:normAutofit/>
          </a:bodyPr>
          <a:lstStyle>
            <a:lvl1pPr>
              <a:tabLst>
                <a:tab pos="1079473" algn="l"/>
              </a:tabLst>
              <a:defRPr sz="2400" b="1">
                <a:solidFill>
                  <a:schemeClr val="tx2"/>
                </a:solidFill>
              </a:defRPr>
            </a:lvl1pPr>
          </a:lstStyle>
          <a:p>
            <a:pPr>
              <a:tabLst>
                <a:tab pos="809625" algn="l"/>
              </a:tabLst>
              <a:defRPr/>
            </a:pPr>
            <a:r>
              <a:rPr lang="en-US"/>
              <a:t>Click to edit Master title style</a:t>
            </a:r>
            <a:endParaRPr lang="ru-RU"/>
          </a:p>
        </p:txBody>
      </p:sp>
      <p:pic>
        <p:nvPicPr>
          <p:cNvPr id="4" name="Picture 3" descr="Logo&#10;&#10;Description automatically generated"/>
          <p:cNvPicPr>
            <a:picLocks noChangeAspect="1"/>
          </p:cNvPicPr>
          <p:nvPr/>
        </p:nvPicPr>
        <p:blipFill>
          <a:blip r:embed="rId3"/>
          <a:srcRect l="0" t="0" r="0" b="18390"/>
          <a:stretch/>
        </p:blipFill>
        <p:spPr bwMode="auto">
          <a:xfrm>
            <a:off x="175391" y="143259"/>
            <a:ext cx="611247" cy="55168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rcRect l="32345" t="0" r="0" b="88978"/>
          <a:stretch/>
        </p:blipFill>
        <p:spPr bwMode="auto">
          <a:xfrm>
            <a:off x="1" y="6219828"/>
            <a:ext cx="7011051" cy="65517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userDrawn="1">
  <p:cSld name="3_Custom Layout">
    <p:bg>
      <p:bgPr shadeToTitle="0">
        <a:gradFill>
          <a:gsLst>
            <a:gs pos="0">
              <a:srgbClr val="007AFF"/>
            </a:gs>
            <a:gs pos="100000">
              <a:srgbClr val="66BAFF"/>
            </a:gs>
          </a:gsLst>
          <a:lin ang="0" scaled="0"/>
        </a:gra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Прямоугольник 10"/>
          <p:cNvSpPr/>
          <p:nvPr/>
        </p:nvSpPr>
        <p:spPr bwMode="auto">
          <a:xfrm>
            <a:off x="0" y="1949757"/>
            <a:ext cx="12192000" cy="30791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6567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950" b="0" i="0" u="none" strike="noStrike" cap="none" spc="0">
              <a:ln>
                <a:noFill/>
              </a:ln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0" y="-1"/>
            <a:ext cx="1638300" cy="68580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8" name="Рисунок 12"/>
          <p:cNvPicPr>
            <a:picLocks noChangeAspect="1"/>
          </p:cNvPicPr>
          <p:nvPr/>
        </p:nvPicPr>
        <p:blipFill>
          <a:blip r:embed="rId2"/>
          <a:srcRect l="0" t="-62" r="3286" b="1"/>
          <a:stretch/>
        </p:blipFill>
        <p:spPr bwMode="auto">
          <a:xfrm>
            <a:off x="635918" y="0"/>
            <a:ext cx="11556082" cy="6858000"/>
          </a:xfrm>
          <a:prstGeom prst="rect">
            <a:avLst/>
          </a:prstGeom>
        </p:spPr>
      </p:pic>
      <p:pic>
        <p:nvPicPr>
          <p:cNvPr id="9" name="Рисунок 9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387391" y="202346"/>
            <a:ext cx="2498383" cy="914353"/>
          </a:xfrm>
          <a:prstGeom prst="rect">
            <a:avLst/>
          </a:prstGeom>
        </p:spPr>
      </p:pic>
      <p:pic>
        <p:nvPicPr>
          <p:cNvPr id="10" name="Graphic 8"/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/>
        </p:blipFill>
        <p:spPr bwMode="auto">
          <a:xfrm>
            <a:off x="6910729" y="1062380"/>
            <a:ext cx="4848652" cy="4848652"/>
          </a:xfrm>
          <a:prstGeom prst="rect">
            <a:avLst/>
          </a:prstGeom>
          <a:effectLst>
            <a:glow>
              <a:schemeClr val="bg1"/>
            </a:glow>
            <a:outerShdw blurRad="342900" dist="38100" dir="2700000" algn="tl" rotWithShape="0">
              <a:schemeClr val="tx2">
                <a:lumMod val="75000"/>
                <a:alpha val="81000"/>
              </a:schemeClr>
            </a:outerShdw>
          </a:effec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AD6A7F4-61FC-4256-88FE-C4399CECFB6A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C09DBF-FC82-477A-90A2-28B30518431B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secHead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AD6A7F4-61FC-4256-88FE-C4399CECFB6A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C09DBF-FC82-477A-90A2-28B30518431B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AD6A7F4-61FC-4256-88FE-C4399CECFB6A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C09DBF-FC82-477A-90A2-28B30518431B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TxTwoObj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AD6A7F4-61FC-4256-88FE-C4399CECFB6A}" type="datetimeFigureOut">
              <a:rPr lang="ru-RU"/>
              <a:t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C09DBF-FC82-477A-90A2-28B30518431B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Only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AD6A7F4-61FC-4256-88FE-C4399CECFB6A}" type="datetimeFigureOut">
              <a:rPr lang="ru-RU"/>
              <a:t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C09DBF-FC82-477A-90A2-28B30518431B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AD6A7F4-61FC-4256-88FE-C4399CECFB6A}" type="datetimeFigureOut">
              <a:rPr lang="ru-RU"/>
              <a:t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C09DBF-FC82-477A-90A2-28B30518431B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Tx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AD6A7F4-61FC-4256-88FE-C4399CECFB6A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C09DBF-FC82-477A-90A2-28B30518431B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picTx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AD6A7F4-61FC-4256-88FE-C4399CECFB6A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C09DBF-FC82-477A-90A2-28B30518431B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AD6A7F4-61FC-4256-88FE-C4399CECFB6A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1C09DBF-FC82-477A-90A2-28B30518431B}" type="slidenum">
              <a:rPr lang="ru-RU"/>
              <a:t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7.png"/><Relationship Id="rId3" Type="http://schemas.openxmlformats.org/officeDocument/2006/relationships/image" Target="../media/media2.sv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emf"/><Relationship Id="rId3" Type="http://schemas.openxmlformats.org/officeDocument/2006/relationships/oleObject" Target="../embeddings/oleObject3.bin"/><Relationship Id="rId4" Type="http://schemas.openxmlformats.org/officeDocument/2006/relationships/image" Target="../media/image9.png"/><Relationship Id="rId5" Type="http://schemas.openxmlformats.org/officeDocument/2006/relationships/image" Target="../media/media4.svg"/><Relationship Id="rId6" Type="http://schemas.openxmlformats.org/officeDocument/2006/relationships/image" Target="../media/image10.png"/><Relationship Id="rId7" Type="http://schemas.openxmlformats.org/officeDocument/2006/relationships/image" Target="../media/media5.svg"/><Relationship Id="rId8" Type="http://schemas.openxmlformats.org/officeDocument/2006/relationships/image" Target="../media/image11.png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/>
          <p:nvPr/>
        </p:nvSpPr>
        <p:spPr bwMode="auto">
          <a:xfrm>
            <a:off x="358144" y="2312365"/>
            <a:ext cx="5980449" cy="2233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332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33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3000" b="1" i="0" u="none" strike="noStrike" cap="none" spc="0">
              <a:ln>
                <a:noFill/>
              </a:ln>
              <a:solidFill>
                <a:srgbClr val="008CFF"/>
              </a:solidFill>
              <a:latin typeface="Arial"/>
              <a:ea typeface="+mj-ea"/>
              <a:cs typeface="+mj-cs"/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479253" y="2639949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000" b="1" i="0" u="none" strike="noStrike" cap="none" spc="0">
                <a:ln>
                  <a:noFill/>
                </a:ln>
                <a:solidFill>
                  <a:srgbClr val="007AFF"/>
                </a:solidFill>
                <a:latin typeface="Arial"/>
                <a:ea typeface="+mn-ea"/>
                <a:cs typeface="+mn-cs"/>
              </a:rPr>
              <a:t>Совещание с </a:t>
            </a:r>
            <a:r>
              <a:rPr lang="ru-RU" sz="2000" b="1">
                <a:solidFill>
                  <a:srgbClr val="007AFF"/>
                </a:solidFill>
                <a:latin typeface="Arial"/>
              </a:rPr>
              <a:t>органами регистрации прав </a:t>
            </a:r>
            <a:endParaRPr/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000" b="1" i="0" u="none" strike="noStrike" cap="none" spc="0">
                <a:ln>
                  <a:noFill/>
                </a:ln>
                <a:solidFill>
                  <a:srgbClr val="007AFF"/>
                </a:solidFill>
                <a:latin typeface="Arial"/>
                <a:ea typeface="+mn-ea"/>
                <a:cs typeface="+mn-cs"/>
              </a:rPr>
              <a:t>по </a:t>
            </a:r>
            <a:r>
              <a:rPr lang="ru-RU" sz="2000" b="1" i="0" u="none" strike="noStrike" cap="none" spc="0">
                <a:ln>
                  <a:noFill/>
                </a:ln>
                <a:solidFill>
                  <a:srgbClr val="007AFF"/>
                </a:solidFill>
                <a:latin typeface="Arial"/>
                <a:ea typeface="+mn-ea"/>
                <a:cs typeface="+mn-cs"/>
              </a:rPr>
              <a:t>методическим вопросам учетно-регистрационной деятельности</a:t>
            </a:r>
            <a:endParaRPr lang="ru-RU" sz="2000" b="0" i="0" u="none" strike="noStrike" cap="none" spc="0">
              <a:ln>
                <a:noFill/>
              </a:ln>
              <a:solidFill>
                <a:srgbClr val="007AFF"/>
              </a:solidFill>
              <a:latin typeface="Arial"/>
              <a:ea typeface="+mn-ea"/>
              <a:cs typeface="+mn-cs"/>
            </a:endParaRPr>
          </a:p>
        </p:txBody>
      </p:sp>
      <p:pic>
        <p:nvPicPr>
          <p:cNvPr id="8" name="Graphic 16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/>
        </p:blipFill>
        <p:spPr bwMode="auto">
          <a:xfrm>
            <a:off x="8470430" y="2010221"/>
            <a:ext cx="1769124" cy="29908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250" advClick="1">
        <p:fade thruBlk="0"/>
      </p:transition>
    </mc:Choice>
    <mc:Fallback>
      <p:transition spd="med" advClick="1">
        <p:fade thruBlk="0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3" name="Прямоугольник: скругленные углы 32"/>
          <p:cNvSpPr/>
          <p:nvPr/>
        </p:nvSpPr>
        <p:spPr bwMode="auto">
          <a:xfrm>
            <a:off x="6724995" y="1264273"/>
            <a:ext cx="4974225" cy="3527189"/>
          </a:xfrm>
          <a:prstGeom prst="roundRect">
            <a:avLst>
              <a:gd name="adj" fmla="val 6819"/>
            </a:avLst>
          </a:prstGeom>
          <a:solidFill>
            <a:schemeClr val="bg1"/>
          </a:solidFill>
          <a:ln w="28575">
            <a:gradFill>
              <a:gsLst>
                <a:gs pos="0">
                  <a:schemeClr val="tx1"/>
                </a:gs>
                <a:gs pos="100000">
                  <a:srgbClr val="00FFCC"/>
                </a:gs>
              </a:gsLst>
              <a:lin ang="5400000" scaled="1"/>
            </a:gra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endParaRPr lang="ru-RU" sz="1200">
              <a:solidFill>
                <a:srgbClr val="39505E"/>
              </a:solidFill>
            </a:endParaRPr>
          </a:p>
        </p:txBody>
      </p:sp>
      <p:sp>
        <p:nvSpPr>
          <p:cNvPr id="20" name="Скругленный прямоугольник 27"/>
          <p:cNvSpPr/>
          <p:nvPr/>
        </p:nvSpPr>
        <p:spPr bwMode="auto">
          <a:xfrm>
            <a:off x="642533" y="1264273"/>
            <a:ext cx="5454439" cy="3461329"/>
          </a:xfrm>
          <a:prstGeom prst="roundRect">
            <a:avLst>
              <a:gd name="adj" fmla="val 6416"/>
            </a:avLst>
          </a:prstGeom>
          <a:solidFill>
            <a:schemeClr val="bg1"/>
          </a:solidFill>
          <a:ln w="28575">
            <a:gradFill>
              <a:gsLst>
                <a:gs pos="0">
                  <a:schemeClr val="tx2"/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5400000" scaled="1"/>
            </a:gra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Overflow="overflow" horzOverflow="overflow" lIns="96960" tIns="48480" rIns="96960" bIns="48480" numCol="1" spcCol="0" anchor="ctr">
            <a:noAutofit/>
          </a:bodyPr>
          <a:lstStyle/>
          <a:p>
            <a:pPr algn="ctr">
              <a:lnSpc>
                <a:spcPct val="100000"/>
              </a:lnSpc>
              <a:defRPr/>
            </a:pPr>
            <a:endParaRPr lang="ru-RU" sz="750" spc="-1">
              <a:solidFill>
                <a:srgbClr val="FFFFFF"/>
              </a:solidFill>
              <a:latin typeface="Arial"/>
              <a:ea typeface="DejaVu Sans"/>
            </a:endParaRPr>
          </a:p>
          <a:p>
            <a:pPr algn="ctr">
              <a:lnSpc>
                <a:spcPct val="100000"/>
              </a:lnSpc>
              <a:defRPr/>
            </a:pPr>
            <a:endParaRPr lang="ru-RU" sz="750" spc="-1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defRPr/>
            </a:pPr>
            <a:endParaRPr lang="ru-RU" sz="750" spc="-1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defRPr/>
            </a:pPr>
            <a:endParaRPr lang="ru-RU" sz="750" spc="-1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0" name=""/>
          <p:cNvGraphicFramePr>
            <a:graphicFrameLocks xmlns:a="http://schemas.openxmlformats.org/drawingml/2006/main" noChangeAspect="1"/>
          </p:cNvGraphicFramePr>
          <p:nvPr>
            <p:extLst>
              <p:ext uri="{D42A27DB-BD31-4B8C-83A1-F6EECF244321}">
                <p14:modId xmlns:p14="http://schemas.microsoft.com/office/powerpoint/2010/main" val="2157879785"/>
              </p:ext>
            </p:extLst>
          </p:nvPr>
        </p:nvGraphicFramePr>
        <p:xfrm>
          <a:off x="2382240" y="940098"/>
          <a:ext cx="480" cy="480"/>
        </p:xfrm>
        <a:graphic>
          <a:graphicData uri="http://schemas.openxmlformats.org/presentationml/2006/ole">
            <p:oleObj name="oleObj" r:id="rId3" progId="">
              <p:embed/>
              <p:pic>
                <p:nvPicPr>
                  <p:cNvPr id="24" name=""/>
                  <p:cNvPicPr/>
                  <p:nvPr/>
                </p:nvPicPr>
                <p:blipFill>
                  <a:blip r:embed="rId2"/>
                  <a:stretch/>
                </p:blipFill>
                <p:spPr bwMode="auto">
                  <a:xfrm>
                    <a:off x="2382240" y="940098"/>
                    <a:ext cx="480" cy="480"/>
                  </a:xfrm>
                  <a:prstGeom prst="rect">
                    <a:avLst/>
                  </a:prstGeom>
                </p:spPr>
              </p:pic>
            </p:oleObj>
          </a:graphicData>
        </a:graphic>
      </p:graphicFrame>
      <p:sp>
        <p:nvSpPr>
          <p:cNvPr id="280" name="Прямоугольник 50"/>
          <p:cNvSpPr/>
          <p:nvPr/>
        </p:nvSpPr>
        <p:spPr bwMode="auto">
          <a:xfrm>
            <a:off x="1044480" y="4372098"/>
            <a:ext cx="4552320" cy="367393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120000" tIns="60000" rIns="120000" bIns="60000" anchor="t">
            <a:spAutoFit/>
          </a:bodyPr>
          <a:lstStyle/>
          <a:p>
            <a:pPr algn="ctr">
              <a:lnSpc>
                <a:spcPct val="100000"/>
              </a:lnSpc>
              <a:defRPr/>
            </a:pPr>
            <a:endParaRPr lang="ru-RU" sz="1600" spc="-1">
              <a:solidFill>
                <a:srgbClr val="333333"/>
              </a:solidFill>
              <a:latin typeface="Arial"/>
              <a:ea typeface="DejaVu Sans"/>
            </a:endParaRPr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 bwMode="auto">
          <a:xfrm>
            <a:off x="962025" y="0"/>
            <a:ext cx="10534650" cy="8382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000">
                <a:solidFill>
                  <a:srgbClr val="008CFF"/>
                </a:solidFill>
                <a:latin typeface="Arial"/>
                <a:ea typeface="Times New Roman"/>
                <a:cs typeface="Arial"/>
              </a:rPr>
              <a:t>О годе завершения строительства объектов недвижимости</a:t>
            </a:r>
            <a:endParaRPr lang="ru-RU" sz="2000">
              <a:latin typeface="Arial"/>
              <a:ea typeface="Times New Roman"/>
              <a:cs typeface="Arial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0DBE21CA-A3FE-4309-958A-99CD00563680}" type="slidenum">
              <a:rPr lang="ru-RU"/>
              <a:t/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 bwMode="auto">
          <a:xfrm>
            <a:off x="10124169" y="4725602"/>
            <a:ext cx="4530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5400" b="0" i="0" u="none" strike="noStrike" cap="none" spc="0">
              <a:ln>
                <a:noFill/>
              </a:ln>
              <a:solidFill>
                <a:srgbClr val="FF0000"/>
              </a:solidFill>
              <a:latin typeface="Arial"/>
              <a:ea typeface="+mn-ea"/>
              <a:cs typeface="+mn-cs"/>
            </a:endParaRPr>
          </a:p>
        </p:txBody>
      </p:sp>
      <p:pic>
        <p:nvPicPr>
          <p:cNvPr id="25" name="Graphic 12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/>
        </p:blipFill>
        <p:spPr bwMode="auto">
          <a:xfrm>
            <a:off x="6870770" y="1826803"/>
            <a:ext cx="442419" cy="457501"/>
          </a:xfrm>
          <a:prstGeom prst="rect">
            <a:avLst/>
          </a:prstGeom>
        </p:spPr>
      </p:pic>
      <p:sp>
        <p:nvSpPr>
          <p:cNvPr id="13" name="Скругленный прямоугольник 33"/>
          <p:cNvSpPr/>
          <p:nvPr/>
        </p:nvSpPr>
        <p:spPr bwMode="auto">
          <a:xfrm>
            <a:off x="988534" y="923736"/>
            <a:ext cx="4931829" cy="681077"/>
          </a:xfrm>
          <a:prstGeom prst="roundRect">
            <a:avLst>
              <a:gd name="adj" fmla="val 16667"/>
            </a:avLst>
          </a:prstGeom>
          <a:gradFill>
            <a:gsLst>
              <a:gs pos="100000">
                <a:srgbClr val="007AFF"/>
              </a:gs>
              <a:gs pos="100000">
                <a:srgbClr val="00CC99"/>
              </a:gs>
            </a:gsLst>
            <a:lin ang="0" scaled="0"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5" tIns="34287" rIns="68575" bIns="34287" rtlCol="0" anchor="ctr"/>
          <a:lstStyle/>
          <a:p>
            <a:pPr marL="745200" lvl="1" algn="ctr" defTabSz="685718">
              <a:defRPr/>
            </a:pPr>
            <a:r>
              <a:rPr lang="ru-RU" b="1">
                <a:solidFill>
                  <a:prstClr val="white"/>
                </a:solidFill>
              </a:rPr>
              <a:t>С </a:t>
            </a:r>
            <a:r>
              <a:rPr lang="ru-RU" b="1">
                <a:solidFill>
                  <a:prstClr val="white"/>
                </a:solidFill>
              </a:rPr>
              <a:t>01.03.2025 </a:t>
            </a:r>
            <a:r>
              <a:rPr lang="ru-RU" b="1">
                <a:solidFill>
                  <a:prstClr val="white"/>
                </a:solidFill>
              </a:rPr>
              <a:t>статья 52 </a:t>
            </a:r>
            <a:r>
              <a:rPr lang="ru-RU" b="1">
                <a:solidFill>
                  <a:prstClr val="white"/>
                </a:solidFill>
              </a:rPr>
              <a:t>ГрК</a:t>
            </a:r>
            <a:br>
              <a:rPr lang="ru-RU" b="1">
                <a:solidFill>
                  <a:prstClr val="white"/>
                </a:solidFill>
              </a:rPr>
            </a:br>
            <a:r>
              <a:rPr lang="ru-RU" b="1">
                <a:solidFill>
                  <a:prstClr val="white"/>
                </a:solidFill>
              </a:rPr>
              <a:t>дополнена в том числе частью 13</a:t>
            </a:r>
            <a:endParaRPr lang="ru-RU" b="1">
              <a:solidFill>
                <a:prstClr val="white"/>
              </a:solidFill>
            </a:endParaRPr>
          </a:p>
        </p:txBody>
      </p:sp>
      <p:pic>
        <p:nvPicPr>
          <p:cNvPr id="14" name="Graphic 335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/>
        </p:blipFill>
        <p:spPr bwMode="auto">
          <a:xfrm>
            <a:off x="1121500" y="976182"/>
            <a:ext cx="549096" cy="5761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7000"/>
              </a:prstClr>
            </a:outerShdw>
          </a:effectLst>
        </p:spPr>
      </p:pic>
      <p:sp>
        <p:nvSpPr>
          <p:cNvPr id="2" name="Прямоугольник 1"/>
          <p:cNvSpPr/>
          <p:nvPr/>
        </p:nvSpPr>
        <p:spPr bwMode="auto">
          <a:xfrm>
            <a:off x="866276" y="1665419"/>
            <a:ext cx="5176344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33200" algn="ctr" defTabSz="465659">
              <a:defRPr/>
            </a:pPr>
            <a:r>
              <a:rPr lang="ru-RU" sz="1600">
                <a:solidFill>
                  <a:srgbClr val="39505E"/>
                </a:solidFill>
              </a:rPr>
              <a:t>В </a:t>
            </a:r>
            <a:r>
              <a:rPr lang="ru-RU" sz="1600">
                <a:solidFill>
                  <a:srgbClr val="39505E"/>
                </a:solidFill>
              </a:rPr>
              <a:t>случае, если в соответствии </a:t>
            </a:r>
            <a:br>
              <a:rPr lang="ru-RU" sz="1600">
                <a:solidFill>
                  <a:srgbClr val="39505E"/>
                </a:solidFill>
              </a:rPr>
            </a:br>
            <a:r>
              <a:rPr lang="ru-RU" sz="1600">
                <a:solidFill>
                  <a:srgbClr val="39505E"/>
                </a:solidFill>
              </a:rPr>
              <a:t>с </a:t>
            </a:r>
            <a:r>
              <a:rPr lang="ru-RU" sz="1600">
                <a:solidFill>
                  <a:srgbClr val="39505E"/>
                </a:solidFill>
              </a:rPr>
              <a:t>частью 17 статьи 51 </a:t>
            </a:r>
            <a:r>
              <a:rPr lang="ru-RU" sz="1600">
                <a:solidFill>
                  <a:srgbClr val="39505E"/>
                </a:solidFill>
              </a:rPr>
              <a:t>ГрК</a:t>
            </a:r>
            <a:r>
              <a:rPr lang="ru-RU" sz="1600">
                <a:solidFill>
                  <a:srgbClr val="39505E"/>
                </a:solidFill>
              </a:rPr>
              <a:t> для </a:t>
            </a:r>
            <a:r>
              <a:rPr lang="ru-RU" sz="1600">
                <a:solidFill>
                  <a:srgbClr val="39505E"/>
                </a:solidFill>
              </a:rPr>
              <a:t>строительства </a:t>
            </a:r>
            <a:br>
              <a:rPr lang="ru-RU" sz="1600">
                <a:solidFill>
                  <a:srgbClr val="39505E"/>
                </a:solidFill>
              </a:rPr>
            </a:br>
            <a:r>
              <a:rPr lang="ru-RU" sz="1600">
                <a:solidFill>
                  <a:srgbClr val="39505E"/>
                </a:solidFill>
              </a:rPr>
              <a:t>или </a:t>
            </a:r>
            <a:r>
              <a:rPr lang="ru-RU" sz="1600">
                <a:solidFill>
                  <a:srgbClr val="39505E"/>
                </a:solidFill>
              </a:rPr>
              <a:t>реконструкции здания или сооружения не требуются получение разрешения на строительство и (или) подготовка проектной документации, строительство или реконструкция здания или сооружения (помещений или машино-мест </a:t>
            </a:r>
            <a:br>
              <a:rPr lang="ru-RU" sz="1600">
                <a:solidFill>
                  <a:srgbClr val="39505E"/>
                </a:solidFill>
              </a:rPr>
            </a:br>
            <a:r>
              <a:rPr lang="ru-RU" sz="1600">
                <a:solidFill>
                  <a:srgbClr val="39505E"/>
                </a:solidFill>
              </a:rPr>
              <a:t>в </a:t>
            </a:r>
            <a:r>
              <a:rPr lang="ru-RU" sz="1600">
                <a:solidFill>
                  <a:srgbClr val="39505E"/>
                </a:solidFill>
              </a:rPr>
              <a:t>таких здании или сооружении</a:t>
            </a:r>
            <a:r>
              <a:rPr lang="ru-RU" sz="1600">
                <a:solidFill>
                  <a:srgbClr val="39505E"/>
                </a:solidFill>
              </a:rPr>
              <a:t>), а также </a:t>
            </a:r>
            <a:r>
              <a:rPr lang="ru-RU" sz="1600">
                <a:solidFill>
                  <a:srgbClr val="39505E"/>
                </a:solidFill>
              </a:rPr>
              <a:t>жилого дома или садового дома, </a:t>
            </a:r>
            <a:br>
              <a:rPr lang="ru-RU" sz="1600">
                <a:solidFill>
                  <a:srgbClr val="39505E"/>
                </a:solidFill>
              </a:rPr>
            </a:br>
            <a:r>
              <a:rPr lang="ru-RU" b="1">
                <a:solidFill>
                  <a:srgbClr val="008CFF">
                    <a:lumMod val="75000"/>
                  </a:srgbClr>
                </a:solidFill>
                <a:latin typeface="Arial"/>
              </a:rPr>
              <a:t>считаются </a:t>
            </a:r>
            <a:r>
              <a:rPr lang="ru-RU" b="1">
                <a:solidFill>
                  <a:srgbClr val="008CFF">
                    <a:lumMod val="75000"/>
                  </a:srgbClr>
                </a:solidFill>
                <a:latin typeface="Arial"/>
              </a:rPr>
              <a:t>завершенными </a:t>
            </a:r>
            <a:endParaRPr lang="ru-RU" b="1">
              <a:solidFill>
                <a:srgbClr val="008CFF">
                  <a:lumMod val="75000"/>
                </a:srgbClr>
              </a:solidFill>
              <a:latin typeface="Arial"/>
            </a:endParaRPr>
          </a:p>
          <a:p>
            <a:pPr indent="-133200" algn="ctr" defTabSz="465659">
              <a:defRPr/>
            </a:pPr>
            <a:r>
              <a:rPr lang="ru-RU" b="1">
                <a:solidFill>
                  <a:srgbClr val="008CFF">
                    <a:lumMod val="75000"/>
                  </a:srgbClr>
                </a:solidFill>
                <a:latin typeface="Arial"/>
              </a:rPr>
              <a:t>со </a:t>
            </a:r>
            <a:r>
              <a:rPr lang="ru-RU" b="1">
                <a:solidFill>
                  <a:srgbClr val="008CFF">
                    <a:lumMod val="75000"/>
                  </a:srgbClr>
                </a:solidFill>
                <a:latin typeface="Arial"/>
              </a:rPr>
              <a:t>дня осуществления их </a:t>
            </a:r>
            <a:r>
              <a:rPr lang="ru-RU" sz="2400" b="1">
                <a:solidFill>
                  <a:srgbClr val="008CFF">
                    <a:lumMod val="75000"/>
                  </a:srgbClr>
                </a:solidFill>
                <a:latin typeface="Arial"/>
              </a:rPr>
              <a:t>ГКУ</a:t>
            </a:r>
            <a:endParaRPr/>
          </a:p>
        </p:txBody>
      </p:sp>
      <p:sp>
        <p:nvSpPr>
          <p:cNvPr id="27" name="Скругленный прямоугольник 33"/>
          <p:cNvSpPr/>
          <p:nvPr/>
        </p:nvSpPr>
        <p:spPr bwMode="auto">
          <a:xfrm>
            <a:off x="7828009" y="923736"/>
            <a:ext cx="2768198" cy="681077"/>
          </a:xfrm>
          <a:prstGeom prst="roundRect">
            <a:avLst>
              <a:gd name="adj" fmla="val 16667"/>
            </a:avLst>
          </a:prstGeom>
          <a:gradFill>
            <a:gsLst>
              <a:gs pos="100000">
                <a:srgbClr val="007AFF"/>
              </a:gs>
              <a:gs pos="100000">
                <a:srgbClr val="00CC99"/>
              </a:gs>
            </a:gsLst>
            <a:lin ang="0" scaled="0"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5" tIns="34287" rIns="68575" bIns="34287" rtlCol="0" anchor="ctr"/>
          <a:lstStyle/>
          <a:p>
            <a:pPr marL="288000" algn="ctr" defTabSz="685718">
              <a:defRPr/>
            </a:pPr>
            <a:r>
              <a:rPr lang="ru-RU" b="1">
                <a:solidFill>
                  <a:prstClr val="white"/>
                </a:solidFill>
              </a:rPr>
              <a:t>Рекомендации</a:t>
            </a:r>
            <a:endParaRPr lang="ru-RU" b="1">
              <a:solidFill>
                <a:prstClr val="white"/>
              </a:solidFill>
            </a:endParaRPr>
          </a:p>
        </p:txBody>
      </p:sp>
      <p:pic>
        <p:nvPicPr>
          <p:cNvPr id="15" name="Graphic 12"/>
          <p:cNvPicPr>
            <a:picLocks noChangeAspect="1"/>
          </p:cNvPicPr>
          <p:nvPr/>
        </p:nvPicPr>
        <p:blipFill>
          <a:blip r:embed="rId8"/>
          <a:stretch/>
        </p:blipFill>
        <p:spPr bwMode="auto">
          <a:xfrm>
            <a:off x="6870769" y="3518336"/>
            <a:ext cx="442419" cy="45750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 bwMode="auto">
          <a:xfrm>
            <a:off x="7371841" y="1735941"/>
            <a:ext cx="4153917" cy="30623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b="1">
                <a:solidFill>
                  <a:srgbClr val="FF0000"/>
                </a:solidFill>
              </a:rPr>
              <a:t>в техническом </a:t>
            </a:r>
            <a:r>
              <a:rPr lang="ru-RU" b="1">
                <a:solidFill>
                  <a:srgbClr val="FF0000"/>
                </a:solidFill>
              </a:rPr>
              <a:t>плане</a:t>
            </a:r>
            <a:endParaRPr/>
          </a:p>
          <a:p>
            <a:pPr lvl="0">
              <a:defRPr/>
            </a:pPr>
            <a:r>
              <a:rPr lang="ru-RU" sz="2400">
                <a:solidFill>
                  <a:srgbClr val="39505E"/>
                </a:solidFill>
              </a:rPr>
              <a:t> </a:t>
            </a:r>
            <a:r>
              <a:rPr lang="ru-RU" sz="1600">
                <a:solidFill>
                  <a:srgbClr val="39505E"/>
                </a:solidFill>
              </a:rPr>
              <a:t>год завершения строительства должен соответствовать году подачи заявления для осуществления  </a:t>
            </a:r>
            <a:r>
              <a:rPr lang="ru-RU" sz="1600">
                <a:solidFill>
                  <a:srgbClr val="39505E"/>
                </a:solidFill>
              </a:rPr>
              <a:t>ГКУ</a:t>
            </a:r>
            <a:endParaRPr lang="ru-RU" sz="1600">
              <a:solidFill>
                <a:srgbClr val="39505E"/>
              </a:solidFill>
            </a:endParaRPr>
          </a:p>
          <a:p>
            <a:pPr lvl="0">
              <a:defRPr/>
            </a:pPr>
            <a:r>
              <a:rPr lang="ru-RU" b="1">
                <a:solidFill>
                  <a:srgbClr val="008CFF">
                    <a:lumMod val="75000"/>
                  </a:srgbClr>
                </a:solidFill>
              </a:rPr>
              <a:t> </a:t>
            </a:r>
            <a:endParaRPr lang="ru-RU" b="1">
              <a:solidFill>
                <a:srgbClr val="FF0000"/>
              </a:solidFill>
            </a:endParaRPr>
          </a:p>
          <a:p>
            <a:pPr lvl="0">
              <a:defRPr/>
            </a:pPr>
            <a:r>
              <a:rPr lang="ru-RU" b="1">
                <a:solidFill>
                  <a:srgbClr val="FF0000"/>
                </a:solidFill>
              </a:rPr>
              <a:t>в ЕГРН</a:t>
            </a:r>
            <a:endParaRPr/>
          </a:p>
          <a:p>
            <a:pPr lvl="0">
              <a:defRPr/>
            </a:pPr>
            <a:r>
              <a:rPr lang="ru-RU" sz="1600">
                <a:solidFill>
                  <a:srgbClr val="39505E"/>
                </a:solidFill>
              </a:rPr>
              <a:t>год завершения строительства указывается в соответствии с годом ГКУ </a:t>
            </a:r>
            <a:endParaRPr/>
          </a:p>
          <a:p>
            <a:pPr lvl="0">
              <a:defRPr/>
            </a:pPr>
            <a:endParaRPr lang="ru-RU" b="1">
              <a:solidFill>
                <a:srgbClr val="008CFF">
                  <a:lumMod val="75000"/>
                </a:srgbClr>
              </a:solidFill>
            </a:endParaRPr>
          </a:p>
          <a:p>
            <a:pPr lvl="0">
              <a:defRPr/>
            </a:pPr>
            <a:r>
              <a:rPr lang="ru-RU" sz="1100">
                <a:solidFill>
                  <a:srgbClr val="39505E"/>
                </a:solidFill>
                <a:latin typeface="Calibri"/>
                <a:cs typeface="Calibri"/>
              </a:rPr>
              <a:t>*</a:t>
            </a:r>
            <a:r>
              <a:rPr lang="ru-RU" sz="1100">
                <a:solidFill>
                  <a:srgbClr val="39505E"/>
                </a:solidFill>
              </a:rPr>
              <a:t>за </a:t>
            </a:r>
            <a:r>
              <a:rPr lang="ru-RU" sz="1100">
                <a:solidFill>
                  <a:srgbClr val="39505E"/>
                </a:solidFill>
              </a:rPr>
              <a:t>исключением случаев, когда технический план подготовлен, например, на основании документов, подготовленных органами технической инвентаризации</a:t>
            </a:r>
            <a:endParaRPr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9"/>
          <a:stretch/>
        </p:blipFill>
        <p:spPr bwMode="auto">
          <a:xfrm>
            <a:off x="8790741" y="4965722"/>
            <a:ext cx="1559963" cy="13664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1">
        <p:fade thruBlk="0"/>
      </p:transition>
    </mc:Choice>
    <mc:Fallback>
      <p:transition spd="med" advClick="1">
        <p:fade thruBlk="0"/>
      </p:transition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>Госдума Сборка 27.06 версия 3 15-22 [Autosaved]</Template>
  <TotalTime>0</TotalTime>
  <Pages>0</Pages>
  <Words>0</Words>
  <Characters>0</Characters>
  <CharactersWithSpaces>0</CharactersWithSpaces>
  <Application>Р7-Офис/2024.3.1.523</Application>
  <DocSecurity>0</DocSecurity>
  <PresentationFormat>Широкоэкранный</PresentationFormat>
  <Lines>0</Lines>
  <Paragraphs>0</Paragraphs>
  <Slides>2</Slides>
  <Notes>2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Theme 1</vt:lpstr>
      <vt:lpstr>Slide 1</vt:lpstr>
      <vt:lpstr>Slide 2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dddddd</dc:creator>
  <cp:keywords/>
  <dc:description/>
  <dc:identifier/>
  <dc:language/>
  <cp:lastModifiedBy/>
  <cp:revision>929</cp:revision>
  <dcterms:created xsi:type="dcterms:W3CDTF">2023-06-29T12:06:41Z</dcterms:created>
  <dcterms:modified xsi:type="dcterms:W3CDTF">2025-10-23T06:33:31Z</dcterms:modified>
  <cp:category/>
  <cp:contentStatus/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0x010100A5F99BB08CE5454689792EE7D6CD2808</vt:lpwstr>
  </property>
</Properties>
</file>